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320" r:id="rId4"/>
    <p:sldId id="274" r:id="rId5"/>
    <p:sldId id="275" r:id="rId6"/>
    <p:sldId id="276" r:id="rId7"/>
    <p:sldId id="277" r:id="rId8"/>
    <p:sldId id="278" r:id="rId9"/>
    <p:sldId id="282" r:id="rId10"/>
    <p:sldId id="280" r:id="rId11"/>
    <p:sldId id="281" r:id="rId12"/>
    <p:sldId id="279"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8" r:id="rId37"/>
    <p:sldId id="306" r:id="rId38"/>
    <p:sldId id="307" r:id="rId39"/>
    <p:sldId id="309" r:id="rId40"/>
    <p:sldId id="310" r:id="rId41"/>
    <p:sldId id="311" r:id="rId42"/>
    <p:sldId id="312" r:id="rId43"/>
    <p:sldId id="313" r:id="rId44"/>
    <p:sldId id="314" r:id="rId45"/>
    <p:sldId id="315" r:id="rId46"/>
    <p:sldId id="316" r:id="rId47"/>
    <p:sldId id="317" r:id="rId48"/>
    <p:sldId id="318" r:id="rId49"/>
    <p:sldId id="258" r:id="rId50"/>
    <p:sldId id="261"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4" autoAdjust="0"/>
    <p:restoredTop sz="94660"/>
  </p:normalViewPr>
  <p:slideViewPr>
    <p:cSldViewPr snapToGrid="0">
      <p:cViewPr varScale="1">
        <p:scale>
          <a:sx n="72" d="100"/>
          <a:sy n="72" d="100"/>
        </p:scale>
        <p:origin x="40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373-9B7E-45B3-933C-FA2CD4A3E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EA6BE0F-28C0-4258-8D57-17B149D5E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126DD48-B37B-4002-9472-1A74A4E18F8B}"/>
              </a:ext>
            </a:extLst>
          </p:cNvPr>
          <p:cNvSpPr>
            <a:spLocks noGrp="1"/>
          </p:cNvSpPr>
          <p:nvPr>
            <p:ph type="dt" sz="half" idx="10"/>
          </p:nvPr>
        </p:nvSpPr>
        <p:spPr/>
        <p:txBody>
          <a:bodyPr/>
          <a:lstStyle>
            <a:lvl1pPr>
              <a:defRPr/>
            </a:lvl1pPr>
          </a:lstStyle>
          <a:p>
            <a:pPr>
              <a:defRPr/>
            </a:pPr>
            <a:fld id="{AF37A632-6A2B-43F0-9830-8C136A14137B}" type="datetimeFigureOut">
              <a:rPr lang="en-CA"/>
              <a:pPr>
                <a:defRPr/>
              </a:pPr>
              <a:t>2018-02-20</a:t>
            </a:fld>
            <a:endParaRPr lang="en-CA"/>
          </a:p>
        </p:txBody>
      </p:sp>
      <p:sp>
        <p:nvSpPr>
          <p:cNvPr id="5" name="Footer Placeholder 4">
            <a:extLst>
              <a:ext uri="{FF2B5EF4-FFF2-40B4-BE49-F238E27FC236}">
                <a16:creationId xmlns:a16="http://schemas.microsoft.com/office/drawing/2014/main" id="{B751DC40-603F-4BAC-A5B3-BCF6764E4277}"/>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2481AB73-A78B-4A4C-AB42-04CA1467A585}"/>
              </a:ext>
            </a:extLst>
          </p:cNvPr>
          <p:cNvSpPr>
            <a:spLocks noGrp="1"/>
          </p:cNvSpPr>
          <p:nvPr>
            <p:ph type="sldNum" sz="quarter" idx="12"/>
          </p:nvPr>
        </p:nvSpPr>
        <p:spPr/>
        <p:txBody>
          <a:bodyPr/>
          <a:lstStyle>
            <a:lvl1pPr>
              <a:defRPr/>
            </a:lvl1pPr>
          </a:lstStyle>
          <a:p>
            <a:pPr>
              <a:defRPr/>
            </a:pPr>
            <a:fld id="{1601652C-2F91-4CB3-8C2A-E693D47CBEB3}" type="slidenum">
              <a:rPr lang="en-CA"/>
              <a:pPr>
                <a:defRPr/>
              </a:pPr>
              <a:t>‹#›</a:t>
            </a:fld>
            <a:endParaRPr lang="en-CA"/>
          </a:p>
        </p:txBody>
      </p:sp>
    </p:spTree>
    <p:extLst>
      <p:ext uri="{BB962C8B-B14F-4D97-AF65-F5344CB8AC3E}">
        <p14:creationId xmlns:p14="http://schemas.microsoft.com/office/powerpoint/2010/main" val="939758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F3C-6F15-4F04-ACEC-04774A4B042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9913447-9D6B-48B1-9CEC-E2A486AF06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E31259-7C21-4114-9FBA-D404B621423D}"/>
              </a:ext>
            </a:extLst>
          </p:cNvPr>
          <p:cNvSpPr>
            <a:spLocks noGrp="1"/>
          </p:cNvSpPr>
          <p:nvPr>
            <p:ph type="dt" sz="half" idx="10"/>
          </p:nvPr>
        </p:nvSpPr>
        <p:spPr/>
        <p:txBody>
          <a:bodyPr/>
          <a:lstStyle>
            <a:lvl1pPr>
              <a:defRPr/>
            </a:lvl1pPr>
          </a:lstStyle>
          <a:p>
            <a:pPr>
              <a:defRPr/>
            </a:pPr>
            <a:fld id="{F1D4A4C2-4C6B-4A43-A036-785AFB01C21D}" type="datetimeFigureOut">
              <a:rPr lang="en-CA"/>
              <a:pPr>
                <a:defRPr/>
              </a:pPr>
              <a:t>2018-02-20</a:t>
            </a:fld>
            <a:endParaRPr lang="en-CA"/>
          </a:p>
        </p:txBody>
      </p:sp>
      <p:sp>
        <p:nvSpPr>
          <p:cNvPr id="5" name="Footer Placeholder 4">
            <a:extLst>
              <a:ext uri="{FF2B5EF4-FFF2-40B4-BE49-F238E27FC236}">
                <a16:creationId xmlns:a16="http://schemas.microsoft.com/office/drawing/2014/main" id="{108F1733-D872-4A0B-BFBE-058F53849C3B}"/>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7B7CEA25-0C12-428E-98BA-B50FDF66288F}"/>
              </a:ext>
            </a:extLst>
          </p:cNvPr>
          <p:cNvSpPr>
            <a:spLocks noGrp="1"/>
          </p:cNvSpPr>
          <p:nvPr>
            <p:ph type="sldNum" sz="quarter" idx="12"/>
          </p:nvPr>
        </p:nvSpPr>
        <p:spPr/>
        <p:txBody>
          <a:bodyPr/>
          <a:lstStyle>
            <a:lvl1pPr>
              <a:defRPr/>
            </a:lvl1pPr>
          </a:lstStyle>
          <a:p>
            <a:pPr>
              <a:defRPr/>
            </a:pPr>
            <a:fld id="{2E7730B5-2764-4F0D-ACEB-A6FB3CA5DC69}" type="slidenum">
              <a:rPr lang="en-CA"/>
              <a:pPr>
                <a:defRPr/>
              </a:pPr>
              <a:t>‹#›</a:t>
            </a:fld>
            <a:endParaRPr lang="en-CA"/>
          </a:p>
        </p:txBody>
      </p:sp>
    </p:spTree>
    <p:extLst>
      <p:ext uri="{BB962C8B-B14F-4D97-AF65-F5344CB8AC3E}">
        <p14:creationId xmlns:p14="http://schemas.microsoft.com/office/powerpoint/2010/main" val="4232074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3D029-9C47-4C0E-84F4-4643048D5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2A89E54-16CE-43D2-9AB6-6CF5FA4208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8DA34A-FCED-4703-B220-6F7B3BB9ED1C}"/>
              </a:ext>
            </a:extLst>
          </p:cNvPr>
          <p:cNvSpPr>
            <a:spLocks noGrp="1"/>
          </p:cNvSpPr>
          <p:nvPr>
            <p:ph type="dt" sz="half" idx="10"/>
          </p:nvPr>
        </p:nvSpPr>
        <p:spPr/>
        <p:txBody>
          <a:bodyPr/>
          <a:lstStyle>
            <a:lvl1pPr>
              <a:defRPr/>
            </a:lvl1pPr>
          </a:lstStyle>
          <a:p>
            <a:pPr>
              <a:defRPr/>
            </a:pPr>
            <a:fld id="{23C44C77-CFFB-4D2D-911C-6B575C377ECC}" type="datetimeFigureOut">
              <a:rPr lang="en-CA"/>
              <a:pPr>
                <a:defRPr/>
              </a:pPr>
              <a:t>2018-02-20</a:t>
            </a:fld>
            <a:endParaRPr lang="en-CA"/>
          </a:p>
        </p:txBody>
      </p:sp>
      <p:sp>
        <p:nvSpPr>
          <p:cNvPr id="5" name="Footer Placeholder 4">
            <a:extLst>
              <a:ext uri="{FF2B5EF4-FFF2-40B4-BE49-F238E27FC236}">
                <a16:creationId xmlns:a16="http://schemas.microsoft.com/office/drawing/2014/main" id="{DC95EE06-B6B5-4AEA-B373-3CB781F8C09A}"/>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8B062E04-202C-47C6-A9FC-C9B6807078B7}"/>
              </a:ext>
            </a:extLst>
          </p:cNvPr>
          <p:cNvSpPr>
            <a:spLocks noGrp="1"/>
          </p:cNvSpPr>
          <p:nvPr>
            <p:ph type="sldNum" sz="quarter" idx="12"/>
          </p:nvPr>
        </p:nvSpPr>
        <p:spPr/>
        <p:txBody>
          <a:bodyPr/>
          <a:lstStyle>
            <a:lvl1pPr>
              <a:defRPr/>
            </a:lvl1pPr>
          </a:lstStyle>
          <a:p>
            <a:pPr>
              <a:defRPr/>
            </a:pPr>
            <a:fld id="{7C619C50-4F23-4918-8657-104E9CBCFB8D}" type="slidenum">
              <a:rPr lang="en-CA"/>
              <a:pPr>
                <a:defRPr/>
              </a:pPr>
              <a:t>‹#›</a:t>
            </a:fld>
            <a:endParaRPr lang="en-CA"/>
          </a:p>
        </p:txBody>
      </p:sp>
    </p:spTree>
    <p:extLst>
      <p:ext uri="{BB962C8B-B14F-4D97-AF65-F5344CB8AC3E}">
        <p14:creationId xmlns:p14="http://schemas.microsoft.com/office/powerpoint/2010/main" val="42737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4F77-A2AE-48CF-99B9-6615D2776A2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889C64-6CC6-4F5C-9860-A34CC77A1F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83ADC6-5D47-4974-8AEF-06AC6868FA44}"/>
              </a:ext>
            </a:extLst>
          </p:cNvPr>
          <p:cNvSpPr>
            <a:spLocks noGrp="1"/>
          </p:cNvSpPr>
          <p:nvPr>
            <p:ph type="dt" sz="half" idx="10"/>
          </p:nvPr>
        </p:nvSpPr>
        <p:spPr/>
        <p:txBody>
          <a:bodyPr/>
          <a:lstStyle>
            <a:lvl1pPr>
              <a:defRPr/>
            </a:lvl1pPr>
          </a:lstStyle>
          <a:p>
            <a:pPr>
              <a:defRPr/>
            </a:pPr>
            <a:fld id="{513948D1-31CD-4C61-88C4-9ECEB72F5C66}" type="datetimeFigureOut">
              <a:rPr lang="en-CA"/>
              <a:pPr>
                <a:defRPr/>
              </a:pPr>
              <a:t>2018-02-20</a:t>
            </a:fld>
            <a:endParaRPr lang="en-CA"/>
          </a:p>
        </p:txBody>
      </p:sp>
      <p:sp>
        <p:nvSpPr>
          <p:cNvPr id="5" name="Footer Placeholder 4">
            <a:extLst>
              <a:ext uri="{FF2B5EF4-FFF2-40B4-BE49-F238E27FC236}">
                <a16:creationId xmlns:a16="http://schemas.microsoft.com/office/drawing/2014/main" id="{FBF04B2C-4E8E-4232-9508-F229B0EE8B3B}"/>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2BD7B66F-5CAE-416B-A0B8-AF5DE1993F3E}"/>
              </a:ext>
            </a:extLst>
          </p:cNvPr>
          <p:cNvSpPr>
            <a:spLocks noGrp="1"/>
          </p:cNvSpPr>
          <p:nvPr>
            <p:ph type="sldNum" sz="quarter" idx="12"/>
          </p:nvPr>
        </p:nvSpPr>
        <p:spPr/>
        <p:txBody>
          <a:bodyPr/>
          <a:lstStyle>
            <a:lvl1pPr>
              <a:defRPr/>
            </a:lvl1pPr>
          </a:lstStyle>
          <a:p>
            <a:pPr>
              <a:defRPr/>
            </a:pPr>
            <a:fld id="{AC5C9E9F-E1BB-4310-AF31-91C019ADB552}" type="slidenum">
              <a:rPr lang="en-CA"/>
              <a:pPr>
                <a:defRPr/>
              </a:pPr>
              <a:t>‹#›</a:t>
            </a:fld>
            <a:endParaRPr lang="en-CA"/>
          </a:p>
        </p:txBody>
      </p:sp>
    </p:spTree>
    <p:extLst>
      <p:ext uri="{BB962C8B-B14F-4D97-AF65-F5344CB8AC3E}">
        <p14:creationId xmlns:p14="http://schemas.microsoft.com/office/powerpoint/2010/main" val="290192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DB2F-A5F1-4A2B-A849-0213420981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C7D34E-3A0D-4762-BDA8-3A24816FC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03E169-CEF2-42C1-B9D3-2F5AC9B55D78}"/>
              </a:ext>
            </a:extLst>
          </p:cNvPr>
          <p:cNvSpPr>
            <a:spLocks noGrp="1"/>
          </p:cNvSpPr>
          <p:nvPr>
            <p:ph type="dt" sz="half" idx="10"/>
          </p:nvPr>
        </p:nvSpPr>
        <p:spPr/>
        <p:txBody>
          <a:bodyPr/>
          <a:lstStyle>
            <a:lvl1pPr>
              <a:defRPr/>
            </a:lvl1pPr>
          </a:lstStyle>
          <a:p>
            <a:pPr>
              <a:defRPr/>
            </a:pPr>
            <a:fld id="{EB17E5E3-96A8-423A-BE68-0D4405221E54}" type="datetimeFigureOut">
              <a:rPr lang="en-CA"/>
              <a:pPr>
                <a:defRPr/>
              </a:pPr>
              <a:t>2018-02-20</a:t>
            </a:fld>
            <a:endParaRPr lang="en-CA"/>
          </a:p>
        </p:txBody>
      </p:sp>
      <p:sp>
        <p:nvSpPr>
          <p:cNvPr id="5" name="Footer Placeholder 4">
            <a:extLst>
              <a:ext uri="{FF2B5EF4-FFF2-40B4-BE49-F238E27FC236}">
                <a16:creationId xmlns:a16="http://schemas.microsoft.com/office/drawing/2014/main" id="{D622386C-CD35-4BEE-BE66-3AC78C3F9411}"/>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E88EEB3A-982A-49C2-9A74-C71CF7CD92C1}"/>
              </a:ext>
            </a:extLst>
          </p:cNvPr>
          <p:cNvSpPr>
            <a:spLocks noGrp="1"/>
          </p:cNvSpPr>
          <p:nvPr>
            <p:ph type="sldNum" sz="quarter" idx="12"/>
          </p:nvPr>
        </p:nvSpPr>
        <p:spPr/>
        <p:txBody>
          <a:bodyPr/>
          <a:lstStyle>
            <a:lvl1pPr>
              <a:defRPr/>
            </a:lvl1pPr>
          </a:lstStyle>
          <a:p>
            <a:pPr>
              <a:defRPr/>
            </a:pPr>
            <a:fld id="{2D96CDA4-9483-4430-BC4C-8967411462EF}" type="slidenum">
              <a:rPr lang="en-CA"/>
              <a:pPr>
                <a:defRPr/>
              </a:pPr>
              <a:t>‹#›</a:t>
            </a:fld>
            <a:endParaRPr lang="en-CA"/>
          </a:p>
        </p:txBody>
      </p:sp>
    </p:spTree>
    <p:extLst>
      <p:ext uri="{BB962C8B-B14F-4D97-AF65-F5344CB8AC3E}">
        <p14:creationId xmlns:p14="http://schemas.microsoft.com/office/powerpoint/2010/main" val="3759971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0EBD-519A-46A4-B8AF-7EC97FA15E0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003D98-E20A-44FD-A22C-B516F00D1D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9B46FBD-56B6-4E67-86AD-578D65E2A4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3">
            <a:extLst>
              <a:ext uri="{FF2B5EF4-FFF2-40B4-BE49-F238E27FC236}">
                <a16:creationId xmlns:a16="http://schemas.microsoft.com/office/drawing/2014/main" id="{CFE612A8-1457-4FDE-8DA3-9924A1F3399B}"/>
              </a:ext>
            </a:extLst>
          </p:cNvPr>
          <p:cNvSpPr>
            <a:spLocks noGrp="1"/>
          </p:cNvSpPr>
          <p:nvPr>
            <p:ph type="dt" sz="half" idx="10"/>
          </p:nvPr>
        </p:nvSpPr>
        <p:spPr/>
        <p:txBody>
          <a:bodyPr/>
          <a:lstStyle>
            <a:lvl1pPr>
              <a:defRPr/>
            </a:lvl1pPr>
          </a:lstStyle>
          <a:p>
            <a:pPr>
              <a:defRPr/>
            </a:pPr>
            <a:fld id="{D68BE849-A43C-46E1-9056-4A9A8D0C7572}" type="datetimeFigureOut">
              <a:rPr lang="en-CA"/>
              <a:pPr>
                <a:defRPr/>
              </a:pPr>
              <a:t>2018-02-20</a:t>
            </a:fld>
            <a:endParaRPr lang="en-CA"/>
          </a:p>
        </p:txBody>
      </p:sp>
      <p:sp>
        <p:nvSpPr>
          <p:cNvPr id="6" name="Footer Placeholder 4">
            <a:extLst>
              <a:ext uri="{FF2B5EF4-FFF2-40B4-BE49-F238E27FC236}">
                <a16:creationId xmlns:a16="http://schemas.microsoft.com/office/drawing/2014/main" id="{933042B8-CB06-4784-8A5F-3A1E3DB6A5CB}"/>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5B871494-5895-4D17-991A-8F0DF47166E0}"/>
              </a:ext>
            </a:extLst>
          </p:cNvPr>
          <p:cNvSpPr>
            <a:spLocks noGrp="1"/>
          </p:cNvSpPr>
          <p:nvPr>
            <p:ph type="sldNum" sz="quarter" idx="12"/>
          </p:nvPr>
        </p:nvSpPr>
        <p:spPr/>
        <p:txBody>
          <a:bodyPr/>
          <a:lstStyle>
            <a:lvl1pPr>
              <a:defRPr/>
            </a:lvl1pPr>
          </a:lstStyle>
          <a:p>
            <a:pPr>
              <a:defRPr/>
            </a:pPr>
            <a:fld id="{28CF9D55-09B6-46D3-BA7C-F9F9EDA2CB92}" type="slidenum">
              <a:rPr lang="en-CA"/>
              <a:pPr>
                <a:defRPr/>
              </a:pPr>
              <a:t>‹#›</a:t>
            </a:fld>
            <a:endParaRPr lang="en-CA"/>
          </a:p>
        </p:txBody>
      </p:sp>
    </p:spTree>
    <p:extLst>
      <p:ext uri="{BB962C8B-B14F-4D97-AF65-F5344CB8AC3E}">
        <p14:creationId xmlns:p14="http://schemas.microsoft.com/office/powerpoint/2010/main" val="303250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3288-B060-4BA2-94D6-397FAF010DC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01CFEB5-2D6B-4E56-8BB4-4BC702486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F16D8-1DB2-42D0-A633-4541343596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1AEBD3C-267D-4CC7-8EFF-0C7A8E685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ECBA36-D65F-4EA2-85AF-369F6233CC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3">
            <a:extLst>
              <a:ext uri="{FF2B5EF4-FFF2-40B4-BE49-F238E27FC236}">
                <a16:creationId xmlns:a16="http://schemas.microsoft.com/office/drawing/2014/main" id="{FC9172A5-FAD1-4229-8B7D-5EB01D0AD50A}"/>
              </a:ext>
            </a:extLst>
          </p:cNvPr>
          <p:cNvSpPr>
            <a:spLocks noGrp="1"/>
          </p:cNvSpPr>
          <p:nvPr>
            <p:ph type="dt" sz="half" idx="10"/>
          </p:nvPr>
        </p:nvSpPr>
        <p:spPr/>
        <p:txBody>
          <a:bodyPr/>
          <a:lstStyle>
            <a:lvl1pPr>
              <a:defRPr/>
            </a:lvl1pPr>
          </a:lstStyle>
          <a:p>
            <a:pPr>
              <a:defRPr/>
            </a:pPr>
            <a:fld id="{D62722DA-26C6-47FF-9739-0C393D44C178}" type="datetimeFigureOut">
              <a:rPr lang="en-CA"/>
              <a:pPr>
                <a:defRPr/>
              </a:pPr>
              <a:t>2018-02-20</a:t>
            </a:fld>
            <a:endParaRPr lang="en-CA"/>
          </a:p>
        </p:txBody>
      </p:sp>
      <p:sp>
        <p:nvSpPr>
          <p:cNvPr id="8" name="Footer Placeholder 4">
            <a:extLst>
              <a:ext uri="{FF2B5EF4-FFF2-40B4-BE49-F238E27FC236}">
                <a16:creationId xmlns:a16="http://schemas.microsoft.com/office/drawing/2014/main" id="{6D15DD72-8648-41AA-B54C-2DF20EE16220}"/>
              </a:ext>
            </a:extLst>
          </p:cNvPr>
          <p:cNvSpPr>
            <a:spLocks noGrp="1"/>
          </p:cNvSpPr>
          <p:nvPr>
            <p:ph type="ftr" sz="quarter" idx="11"/>
          </p:nvPr>
        </p:nvSpPr>
        <p:spPr/>
        <p:txBody>
          <a:bodyPr/>
          <a:lstStyle>
            <a:lvl1pPr>
              <a:defRPr/>
            </a:lvl1pPr>
          </a:lstStyle>
          <a:p>
            <a:pPr>
              <a:defRPr/>
            </a:pPr>
            <a:endParaRPr lang="en-CA"/>
          </a:p>
        </p:txBody>
      </p:sp>
      <p:sp>
        <p:nvSpPr>
          <p:cNvPr id="9" name="Slide Number Placeholder 5">
            <a:extLst>
              <a:ext uri="{FF2B5EF4-FFF2-40B4-BE49-F238E27FC236}">
                <a16:creationId xmlns:a16="http://schemas.microsoft.com/office/drawing/2014/main" id="{721F664A-9FFD-4379-81E2-26DC793172E2}"/>
              </a:ext>
            </a:extLst>
          </p:cNvPr>
          <p:cNvSpPr>
            <a:spLocks noGrp="1"/>
          </p:cNvSpPr>
          <p:nvPr>
            <p:ph type="sldNum" sz="quarter" idx="12"/>
          </p:nvPr>
        </p:nvSpPr>
        <p:spPr/>
        <p:txBody>
          <a:bodyPr/>
          <a:lstStyle>
            <a:lvl1pPr>
              <a:defRPr/>
            </a:lvl1pPr>
          </a:lstStyle>
          <a:p>
            <a:pPr>
              <a:defRPr/>
            </a:pPr>
            <a:fld id="{E0E2813D-EC0E-40CE-A3E3-84FADA0E2487}" type="slidenum">
              <a:rPr lang="en-CA"/>
              <a:pPr>
                <a:defRPr/>
              </a:pPr>
              <a:t>‹#›</a:t>
            </a:fld>
            <a:endParaRPr lang="en-CA"/>
          </a:p>
        </p:txBody>
      </p:sp>
    </p:spTree>
    <p:extLst>
      <p:ext uri="{BB962C8B-B14F-4D97-AF65-F5344CB8AC3E}">
        <p14:creationId xmlns:p14="http://schemas.microsoft.com/office/powerpoint/2010/main" val="729272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0226-812F-4321-8CA5-EB2558C8BDC9}"/>
              </a:ext>
            </a:extLst>
          </p:cNvPr>
          <p:cNvSpPr>
            <a:spLocks noGrp="1"/>
          </p:cNvSpPr>
          <p:nvPr>
            <p:ph type="title"/>
          </p:nvPr>
        </p:nvSpPr>
        <p:spPr/>
        <p:txBody>
          <a:bodyPr/>
          <a:lstStyle/>
          <a:p>
            <a:r>
              <a:rPr lang="en-US"/>
              <a:t>Click to edit Master title style</a:t>
            </a:r>
            <a:endParaRPr lang="en-CA"/>
          </a:p>
        </p:txBody>
      </p:sp>
      <p:sp>
        <p:nvSpPr>
          <p:cNvPr id="3" name="Date Placeholder 3">
            <a:extLst>
              <a:ext uri="{FF2B5EF4-FFF2-40B4-BE49-F238E27FC236}">
                <a16:creationId xmlns:a16="http://schemas.microsoft.com/office/drawing/2014/main" id="{8C7CE23A-C1F8-4D0F-B58B-388167B9E23A}"/>
              </a:ext>
            </a:extLst>
          </p:cNvPr>
          <p:cNvSpPr>
            <a:spLocks noGrp="1"/>
          </p:cNvSpPr>
          <p:nvPr>
            <p:ph type="dt" sz="half" idx="10"/>
          </p:nvPr>
        </p:nvSpPr>
        <p:spPr/>
        <p:txBody>
          <a:bodyPr/>
          <a:lstStyle>
            <a:lvl1pPr>
              <a:defRPr/>
            </a:lvl1pPr>
          </a:lstStyle>
          <a:p>
            <a:pPr>
              <a:defRPr/>
            </a:pPr>
            <a:fld id="{D6438A22-ECC1-4F2E-8FDF-EE8CBDEA0BDB}" type="datetimeFigureOut">
              <a:rPr lang="en-CA"/>
              <a:pPr>
                <a:defRPr/>
              </a:pPr>
              <a:t>2018-02-20</a:t>
            </a:fld>
            <a:endParaRPr lang="en-CA"/>
          </a:p>
        </p:txBody>
      </p:sp>
      <p:sp>
        <p:nvSpPr>
          <p:cNvPr id="4" name="Footer Placeholder 4">
            <a:extLst>
              <a:ext uri="{FF2B5EF4-FFF2-40B4-BE49-F238E27FC236}">
                <a16:creationId xmlns:a16="http://schemas.microsoft.com/office/drawing/2014/main" id="{BD5C5C06-CEEB-4402-BA9A-298566F21B17}"/>
              </a:ext>
            </a:extLst>
          </p:cNvPr>
          <p:cNvSpPr>
            <a:spLocks noGrp="1"/>
          </p:cNvSpPr>
          <p:nvPr>
            <p:ph type="ftr" sz="quarter" idx="11"/>
          </p:nvPr>
        </p:nvSpPr>
        <p:spPr/>
        <p:txBody>
          <a:bodyPr/>
          <a:lstStyle>
            <a:lvl1pPr>
              <a:defRPr/>
            </a:lvl1pPr>
          </a:lstStyle>
          <a:p>
            <a:pPr>
              <a:defRPr/>
            </a:pPr>
            <a:endParaRPr lang="en-CA"/>
          </a:p>
        </p:txBody>
      </p:sp>
      <p:sp>
        <p:nvSpPr>
          <p:cNvPr id="5" name="Slide Number Placeholder 5">
            <a:extLst>
              <a:ext uri="{FF2B5EF4-FFF2-40B4-BE49-F238E27FC236}">
                <a16:creationId xmlns:a16="http://schemas.microsoft.com/office/drawing/2014/main" id="{EEC378DC-4E29-4142-8A68-CF60CC9ADAFB}"/>
              </a:ext>
            </a:extLst>
          </p:cNvPr>
          <p:cNvSpPr>
            <a:spLocks noGrp="1"/>
          </p:cNvSpPr>
          <p:nvPr>
            <p:ph type="sldNum" sz="quarter" idx="12"/>
          </p:nvPr>
        </p:nvSpPr>
        <p:spPr/>
        <p:txBody>
          <a:bodyPr/>
          <a:lstStyle>
            <a:lvl1pPr>
              <a:defRPr/>
            </a:lvl1pPr>
          </a:lstStyle>
          <a:p>
            <a:pPr>
              <a:defRPr/>
            </a:pPr>
            <a:fld id="{6ED3F8AC-1AF4-4C77-AB6A-CA348F331459}" type="slidenum">
              <a:rPr lang="en-CA"/>
              <a:pPr>
                <a:defRPr/>
              </a:pPr>
              <a:t>‹#›</a:t>
            </a:fld>
            <a:endParaRPr lang="en-CA"/>
          </a:p>
        </p:txBody>
      </p:sp>
    </p:spTree>
    <p:extLst>
      <p:ext uri="{BB962C8B-B14F-4D97-AF65-F5344CB8AC3E}">
        <p14:creationId xmlns:p14="http://schemas.microsoft.com/office/powerpoint/2010/main" val="419063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BE5E2F-E589-44EB-8548-F0B7B3A415BD}"/>
              </a:ext>
            </a:extLst>
          </p:cNvPr>
          <p:cNvSpPr>
            <a:spLocks noGrp="1"/>
          </p:cNvSpPr>
          <p:nvPr>
            <p:ph type="dt" sz="half" idx="10"/>
          </p:nvPr>
        </p:nvSpPr>
        <p:spPr/>
        <p:txBody>
          <a:bodyPr/>
          <a:lstStyle>
            <a:lvl1pPr>
              <a:defRPr/>
            </a:lvl1pPr>
          </a:lstStyle>
          <a:p>
            <a:pPr>
              <a:defRPr/>
            </a:pPr>
            <a:fld id="{018BA1AE-55E9-4722-9E7A-E9867BB5799F}" type="datetimeFigureOut">
              <a:rPr lang="en-CA"/>
              <a:pPr>
                <a:defRPr/>
              </a:pPr>
              <a:t>2018-02-20</a:t>
            </a:fld>
            <a:endParaRPr lang="en-CA"/>
          </a:p>
        </p:txBody>
      </p:sp>
      <p:sp>
        <p:nvSpPr>
          <p:cNvPr id="3" name="Footer Placeholder 4">
            <a:extLst>
              <a:ext uri="{FF2B5EF4-FFF2-40B4-BE49-F238E27FC236}">
                <a16:creationId xmlns:a16="http://schemas.microsoft.com/office/drawing/2014/main" id="{CFC9A19E-81B1-4B16-8B8D-CD4669796765}"/>
              </a:ext>
            </a:extLst>
          </p:cNvPr>
          <p:cNvSpPr>
            <a:spLocks noGrp="1"/>
          </p:cNvSpPr>
          <p:nvPr>
            <p:ph type="ftr" sz="quarter" idx="11"/>
          </p:nvPr>
        </p:nvSpPr>
        <p:spPr/>
        <p:txBody>
          <a:bodyPr/>
          <a:lstStyle>
            <a:lvl1pPr>
              <a:defRPr/>
            </a:lvl1pPr>
          </a:lstStyle>
          <a:p>
            <a:pPr>
              <a:defRPr/>
            </a:pPr>
            <a:endParaRPr lang="en-CA"/>
          </a:p>
        </p:txBody>
      </p:sp>
      <p:sp>
        <p:nvSpPr>
          <p:cNvPr id="4" name="Slide Number Placeholder 5">
            <a:extLst>
              <a:ext uri="{FF2B5EF4-FFF2-40B4-BE49-F238E27FC236}">
                <a16:creationId xmlns:a16="http://schemas.microsoft.com/office/drawing/2014/main" id="{E25662E6-399A-45E8-AC47-F445C58F6216}"/>
              </a:ext>
            </a:extLst>
          </p:cNvPr>
          <p:cNvSpPr>
            <a:spLocks noGrp="1"/>
          </p:cNvSpPr>
          <p:nvPr>
            <p:ph type="sldNum" sz="quarter" idx="12"/>
          </p:nvPr>
        </p:nvSpPr>
        <p:spPr/>
        <p:txBody>
          <a:bodyPr/>
          <a:lstStyle>
            <a:lvl1pPr>
              <a:defRPr/>
            </a:lvl1pPr>
          </a:lstStyle>
          <a:p>
            <a:pPr>
              <a:defRPr/>
            </a:pPr>
            <a:fld id="{0FB38DA0-5915-45FD-9420-48275773F13A}" type="slidenum">
              <a:rPr lang="en-CA"/>
              <a:pPr>
                <a:defRPr/>
              </a:pPr>
              <a:t>‹#›</a:t>
            </a:fld>
            <a:endParaRPr lang="en-CA"/>
          </a:p>
        </p:txBody>
      </p:sp>
    </p:spTree>
    <p:extLst>
      <p:ext uri="{BB962C8B-B14F-4D97-AF65-F5344CB8AC3E}">
        <p14:creationId xmlns:p14="http://schemas.microsoft.com/office/powerpoint/2010/main" val="143726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FB5E-5951-4714-88D3-312C4C6515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660CC66-340C-4EE3-B928-9F664DB1A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6BF663C-660E-4CB4-A7BA-F00D83B88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44220572-4BEC-4F44-AAEE-65F5C5838E2D}"/>
              </a:ext>
            </a:extLst>
          </p:cNvPr>
          <p:cNvSpPr>
            <a:spLocks noGrp="1"/>
          </p:cNvSpPr>
          <p:nvPr>
            <p:ph type="dt" sz="half" idx="10"/>
          </p:nvPr>
        </p:nvSpPr>
        <p:spPr/>
        <p:txBody>
          <a:bodyPr/>
          <a:lstStyle>
            <a:lvl1pPr>
              <a:defRPr/>
            </a:lvl1pPr>
          </a:lstStyle>
          <a:p>
            <a:pPr>
              <a:defRPr/>
            </a:pPr>
            <a:fld id="{DC6380AB-E490-420E-9ED1-06F6C13EB51B}" type="datetimeFigureOut">
              <a:rPr lang="en-CA"/>
              <a:pPr>
                <a:defRPr/>
              </a:pPr>
              <a:t>2018-02-20</a:t>
            </a:fld>
            <a:endParaRPr lang="en-CA"/>
          </a:p>
        </p:txBody>
      </p:sp>
      <p:sp>
        <p:nvSpPr>
          <p:cNvPr id="6" name="Footer Placeholder 4">
            <a:extLst>
              <a:ext uri="{FF2B5EF4-FFF2-40B4-BE49-F238E27FC236}">
                <a16:creationId xmlns:a16="http://schemas.microsoft.com/office/drawing/2014/main" id="{FECB51D9-EBA4-4D48-A429-5247D302A06E}"/>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2BED81A7-CC77-4F27-A996-089BD29D3FD4}"/>
              </a:ext>
            </a:extLst>
          </p:cNvPr>
          <p:cNvSpPr>
            <a:spLocks noGrp="1"/>
          </p:cNvSpPr>
          <p:nvPr>
            <p:ph type="sldNum" sz="quarter" idx="12"/>
          </p:nvPr>
        </p:nvSpPr>
        <p:spPr/>
        <p:txBody>
          <a:bodyPr/>
          <a:lstStyle>
            <a:lvl1pPr>
              <a:defRPr/>
            </a:lvl1pPr>
          </a:lstStyle>
          <a:p>
            <a:pPr>
              <a:defRPr/>
            </a:pPr>
            <a:fld id="{13FA081D-3B74-4893-B14D-94A744F1FF77}" type="slidenum">
              <a:rPr lang="en-CA"/>
              <a:pPr>
                <a:defRPr/>
              </a:pPr>
              <a:t>‹#›</a:t>
            </a:fld>
            <a:endParaRPr lang="en-CA"/>
          </a:p>
        </p:txBody>
      </p:sp>
    </p:spTree>
    <p:extLst>
      <p:ext uri="{BB962C8B-B14F-4D97-AF65-F5344CB8AC3E}">
        <p14:creationId xmlns:p14="http://schemas.microsoft.com/office/powerpoint/2010/main" val="384847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782-E0BC-4101-AC6E-A4290AE03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F673C21-3C19-40A2-96E7-0212196E078C}"/>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a:extLst>
              <a:ext uri="{FF2B5EF4-FFF2-40B4-BE49-F238E27FC236}">
                <a16:creationId xmlns:a16="http://schemas.microsoft.com/office/drawing/2014/main" id="{7E1391BF-FE30-4F0E-9B89-2E71CF80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A3C8BD2-995A-4A6D-A447-3B811AE0BBE0}"/>
              </a:ext>
            </a:extLst>
          </p:cNvPr>
          <p:cNvSpPr>
            <a:spLocks noGrp="1"/>
          </p:cNvSpPr>
          <p:nvPr>
            <p:ph type="dt" sz="half" idx="10"/>
          </p:nvPr>
        </p:nvSpPr>
        <p:spPr/>
        <p:txBody>
          <a:bodyPr/>
          <a:lstStyle>
            <a:lvl1pPr>
              <a:defRPr/>
            </a:lvl1pPr>
          </a:lstStyle>
          <a:p>
            <a:pPr>
              <a:defRPr/>
            </a:pPr>
            <a:fld id="{2C317612-223C-46A2-BC55-1B30A2CEAB43}" type="datetimeFigureOut">
              <a:rPr lang="en-CA"/>
              <a:pPr>
                <a:defRPr/>
              </a:pPr>
              <a:t>2018-02-20</a:t>
            </a:fld>
            <a:endParaRPr lang="en-CA"/>
          </a:p>
        </p:txBody>
      </p:sp>
      <p:sp>
        <p:nvSpPr>
          <p:cNvPr id="6" name="Footer Placeholder 4">
            <a:extLst>
              <a:ext uri="{FF2B5EF4-FFF2-40B4-BE49-F238E27FC236}">
                <a16:creationId xmlns:a16="http://schemas.microsoft.com/office/drawing/2014/main" id="{C65F95EC-B276-4543-A221-823529B5AABB}"/>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FEA96397-C500-4DA7-BF95-BCC30EFB19E8}"/>
              </a:ext>
            </a:extLst>
          </p:cNvPr>
          <p:cNvSpPr>
            <a:spLocks noGrp="1"/>
          </p:cNvSpPr>
          <p:nvPr>
            <p:ph type="sldNum" sz="quarter" idx="12"/>
          </p:nvPr>
        </p:nvSpPr>
        <p:spPr/>
        <p:txBody>
          <a:bodyPr/>
          <a:lstStyle>
            <a:lvl1pPr>
              <a:defRPr/>
            </a:lvl1pPr>
          </a:lstStyle>
          <a:p>
            <a:pPr>
              <a:defRPr/>
            </a:pPr>
            <a:fld id="{5C107596-AAE5-41DD-B16D-442DF36406B7}" type="slidenum">
              <a:rPr lang="en-CA"/>
              <a:pPr>
                <a:defRPr/>
              </a:pPr>
              <a:t>‹#›</a:t>
            </a:fld>
            <a:endParaRPr lang="en-CA"/>
          </a:p>
        </p:txBody>
      </p:sp>
    </p:spTree>
    <p:extLst>
      <p:ext uri="{BB962C8B-B14F-4D97-AF65-F5344CB8AC3E}">
        <p14:creationId xmlns:p14="http://schemas.microsoft.com/office/powerpoint/2010/main" val="304207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5647">
              <a:schemeClr val="bg1"/>
            </a:gs>
            <a:gs pos="52000">
              <a:schemeClr val="bg2">
                <a:lumMod val="75000"/>
              </a:schemeClr>
            </a:gs>
            <a:gs pos="0">
              <a:schemeClr val="accent3">
                <a:lumMod val="60000"/>
                <a:lumOff val="40000"/>
              </a:schemeClr>
            </a:gs>
            <a:gs pos="29000">
              <a:schemeClr val="bg1"/>
            </a:gs>
            <a:gs pos="100000">
              <a:schemeClr val="bg2">
                <a:lumMod val="75000"/>
              </a:schemeClr>
            </a:gs>
          </a:gsLst>
          <a:lin ang="5400000" scaled="1"/>
          <a:tileRect/>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CF38A9-12BC-4FE7-A887-54DDA6D814A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a:extLst>
              <a:ext uri="{FF2B5EF4-FFF2-40B4-BE49-F238E27FC236}">
                <a16:creationId xmlns:a16="http://schemas.microsoft.com/office/drawing/2014/main" id="{E847A72C-54B3-4CFD-98CB-6F06C1AEE02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a:extLst>
              <a:ext uri="{FF2B5EF4-FFF2-40B4-BE49-F238E27FC236}">
                <a16:creationId xmlns:a16="http://schemas.microsoft.com/office/drawing/2014/main" id="{30A3BC51-243F-4C1C-9B33-4B078A4C1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F9D4F36-D2CC-4BB4-B0D9-32BB7EC971E6}" type="datetimeFigureOut">
              <a:rPr lang="en-CA"/>
              <a:pPr>
                <a:defRPr/>
              </a:pPr>
              <a:t>2018-02-20</a:t>
            </a:fld>
            <a:endParaRPr lang="en-CA"/>
          </a:p>
        </p:txBody>
      </p:sp>
      <p:sp>
        <p:nvSpPr>
          <p:cNvPr id="5" name="Footer Placeholder 4">
            <a:extLst>
              <a:ext uri="{FF2B5EF4-FFF2-40B4-BE49-F238E27FC236}">
                <a16:creationId xmlns:a16="http://schemas.microsoft.com/office/drawing/2014/main" id="{A8A4F32C-6B5B-4B7D-B762-CA47791A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CA"/>
          </a:p>
        </p:txBody>
      </p:sp>
      <p:sp>
        <p:nvSpPr>
          <p:cNvPr id="6" name="Slide Number Placeholder 5">
            <a:extLst>
              <a:ext uri="{FF2B5EF4-FFF2-40B4-BE49-F238E27FC236}">
                <a16:creationId xmlns:a16="http://schemas.microsoft.com/office/drawing/2014/main" id="{B258C24E-2421-4F53-A06E-FD81D06B1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9CD75FC-6BDF-4B11-852E-34B5C07848D6}" type="slidenum">
              <a:rPr lang="en-CA"/>
              <a:pPr>
                <a:defRPr/>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5647">
              <a:schemeClr val="bg1"/>
            </a:gs>
            <a:gs pos="52000">
              <a:schemeClr val="bg2">
                <a:lumMod val="90000"/>
              </a:schemeClr>
            </a:gs>
            <a:gs pos="0">
              <a:schemeClr val="bg2">
                <a:lumMod val="75000"/>
              </a:schemeClr>
            </a:gs>
            <a:gs pos="29000">
              <a:schemeClr val="bg1"/>
            </a:gs>
            <a:gs pos="100000">
              <a:schemeClr val="bg2">
                <a:lumMod val="75000"/>
              </a:schemeClr>
            </a:gs>
          </a:gsLst>
          <a:lin ang="5400000" scaled="1"/>
          <a:tileRect/>
        </a:gradFill>
        <a:effectLst/>
      </p:bgPr>
    </p:bg>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ABCFD580-0EEB-40AE-967C-00AD7221BE59}"/>
              </a:ext>
            </a:extLst>
          </p:cNvPr>
          <p:cNvSpPr>
            <a:spLocks noGrp="1" noChangeArrowheads="1"/>
          </p:cNvSpPr>
          <p:nvPr>
            <p:ph type="ctrTitle"/>
          </p:nvPr>
        </p:nvSpPr>
        <p:spPr>
          <a:xfrm>
            <a:off x="185530" y="1269826"/>
            <a:ext cx="11820939" cy="1084815"/>
          </a:xfrm>
        </p:spPr>
        <p:txBody>
          <a:bodyPr/>
          <a:lstStyle/>
          <a:p>
            <a:pPr eaLnBrk="1" hangingPunct="1"/>
            <a:r>
              <a:rPr lang="en-US" altLang="en-US" sz="8000" dirty="0"/>
              <a:t>ENSE 470: Milestone 4</a:t>
            </a:r>
            <a:endParaRPr lang="en-CA" altLang="en-US" sz="8000" dirty="0"/>
          </a:p>
        </p:txBody>
      </p:sp>
      <p:sp>
        <p:nvSpPr>
          <p:cNvPr id="2051" name="Subtitle 2">
            <a:extLst>
              <a:ext uri="{FF2B5EF4-FFF2-40B4-BE49-F238E27FC236}">
                <a16:creationId xmlns:a16="http://schemas.microsoft.com/office/drawing/2014/main" id="{AD6D5D62-8BA5-414F-AF6D-99DA82FBC58F}"/>
              </a:ext>
            </a:extLst>
          </p:cNvPr>
          <p:cNvSpPr>
            <a:spLocks noGrp="1" noChangeArrowheads="1"/>
          </p:cNvSpPr>
          <p:nvPr>
            <p:ph type="subTitle" idx="1"/>
          </p:nvPr>
        </p:nvSpPr>
        <p:spPr/>
        <p:txBody>
          <a:bodyPr/>
          <a:lstStyle/>
          <a:p>
            <a:pPr eaLnBrk="1" hangingPunct="1"/>
            <a:r>
              <a:rPr lang="en-US" altLang="en-US" sz="3600" dirty="0"/>
              <a:t>Team Dancing to Zebras</a:t>
            </a:r>
          </a:p>
          <a:p>
            <a:pPr eaLnBrk="1" hangingPunct="1"/>
            <a:r>
              <a:rPr lang="en-US" altLang="en-US" sz="3600" dirty="0"/>
              <a:t>Tristan Heisler, </a:t>
            </a:r>
            <a:r>
              <a:rPr lang="en-US" altLang="en-US" sz="3600" dirty="0" err="1"/>
              <a:t>Demitri</a:t>
            </a:r>
            <a:r>
              <a:rPr lang="en-US" altLang="en-US" sz="3600" dirty="0"/>
              <a:t> </a:t>
            </a:r>
            <a:r>
              <a:rPr lang="en-US" altLang="en-US" sz="3600" dirty="0" err="1"/>
              <a:t>Kourles</a:t>
            </a:r>
            <a:r>
              <a:rPr lang="en-US" altLang="en-US" sz="3600" dirty="0"/>
              <a:t> and </a:t>
            </a:r>
            <a:r>
              <a:rPr lang="en-US" altLang="en-US" sz="3600" dirty="0" err="1"/>
              <a:t>Zuoxiu</a:t>
            </a:r>
            <a:r>
              <a:rPr lang="en-US" altLang="en-US" sz="3600" dirty="0"/>
              <a:t> Xing</a:t>
            </a:r>
          </a:p>
          <a:p>
            <a:pPr eaLnBrk="1" hangingPunct="1"/>
            <a:r>
              <a:rPr lang="en-US" altLang="en-US" sz="3600" dirty="0"/>
              <a:t>March 1st, 2018</a:t>
            </a:r>
            <a:endParaRPr lang="en-CA"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BE855-36B7-4909-A5B0-64C119BDCC5F}"/>
              </a:ext>
            </a:extLst>
          </p:cNvPr>
          <p:cNvPicPr/>
          <p:nvPr/>
        </p:nvPicPr>
        <p:blipFill rotWithShape="1">
          <a:blip r:embed="rId2" cstate="print">
            <a:extLst>
              <a:ext uri="{28A0092B-C50C-407E-A947-70E740481C1C}">
                <a14:useLocalDpi xmlns:a14="http://schemas.microsoft.com/office/drawing/2010/main" val="0"/>
              </a:ext>
            </a:extLst>
          </a:blip>
          <a:srcRect l="14728" t="2068" r="14984" b="1464"/>
          <a:stretch/>
        </p:blipFill>
        <p:spPr bwMode="auto">
          <a:xfrm>
            <a:off x="1828645" y="140970"/>
            <a:ext cx="8534709" cy="6576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172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D44F1-9D52-4F37-A67D-813EE42979A1}"/>
              </a:ext>
            </a:extLst>
          </p:cNvPr>
          <p:cNvPicPr/>
          <p:nvPr/>
        </p:nvPicPr>
        <p:blipFill rotWithShape="1">
          <a:blip r:embed="rId2" cstate="print">
            <a:extLst>
              <a:ext uri="{28A0092B-C50C-407E-A947-70E740481C1C}">
                <a14:useLocalDpi xmlns:a14="http://schemas.microsoft.com/office/drawing/2010/main" val="0"/>
              </a:ext>
            </a:extLst>
          </a:blip>
          <a:srcRect l="15375" t="2986" r="15243" b="1919"/>
          <a:stretch/>
        </p:blipFill>
        <p:spPr bwMode="auto">
          <a:xfrm>
            <a:off x="1534181" y="416337"/>
            <a:ext cx="9123637" cy="60253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9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2C5B10-A55B-4851-99D8-E7CE2C30950E}"/>
              </a:ext>
            </a:extLst>
          </p:cNvPr>
          <p:cNvPicPr/>
          <p:nvPr/>
        </p:nvPicPr>
        <p:blipFill rotWithShape="1">
          <a:blip r:embed="rId2" cstate="print">
            <a:extLst>
              <a:ext uri="{28A0092B-C50C-407E-A947-70E740481C1C}">
                <a14:useLocalDpi xmlns:a14="http://schemas.microsoft.com/office/drawing/2010/main" val="0"/>
              </a:ext>
            </a:extLst>
          </a:blip>
          <a:srcRect l="18992" t="6661" r="21444" b="26956"/>
          <a:stretch/>
        </p:blipFill>
        <p:spPr bwMode="auto">
          <a:xfrm>
            <a:off x="1505451" y="390255"/>
            <a:ext cx="9181097" cy="6077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026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CF8CA9-94E1-4DD0-9492-EFFBAEB4EF28}"/>
              </a:ext>
            </a:extLst>
          </p:cNvPr>
          <p:cNvPicPr/>
          <p:nvPr/>
        </p:nvPicPr>
        <p:blipFill rotWithShape="1">
          <a:blip r:embed="rId2" cstate="print">
            <a:extLst>
              <a:ext uri="{28A0092B-C50C-407E-A947-70E740481C1C}">
                <a14:useLocalDpi xmlns:a14="http://schemas.microsoft.com/office/drawing/2010/main" val="0"/>
              </a:ext>
            </a:extLst>
          </a:blip>
          <a:srcRect l="3359" t="7580" r="3929"/>
          <a:stretch/>
        </p:blipFill>
        <p:spPr bwMode="auto">
          <a:xfrm>
            <a:off x="718146" y="290384"/>
            <a:ext cx="10755708" cy="6277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094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5B1E2-A6FE-49A9-B975-923A81821177}"/>
              </a:ext>
            </a:extLst>
          </p:cNvPr>
          <p:cNvPicPr/>
          <p:nvPr/>
        </p:nvPicPr>
        <p:blipFill rotWithShape="1">
          <a:blip r:embed="rId2" cstate="print">
            <a:extLst>
              <a:ext uri="{28A0092B-C50C-407E-A947-70E740481C1C}">
                <a14:useLocalDpi xmlns:a14="http://schemas.microsoft.com/office/drawing/2010/main" val="0"/>
              </a:ext>
            </a:extLst>
          </a:blip>
          <a:srcRect l="7522" t="9302" r="6461" b="4644"/>
          <a:stretch/>
        </p:blipFill>
        <p:spPr bwMode="auto">
          <a:xfrm>
            <a:off x="638956" y="418997"/>
            <a:ext cx="10914088" cy="60200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737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26DA89-35F0-4564-8448-8959AFFD8842}"/>
              </a:ext>
            </a:extLst>
          </p:cNvPr>
          <p:cNvPicPr/>
          <p:nvPr/>
        </p:nvPicPr>
        <p:blipFill rotWithShape="1">
          <a:blip r:embed="rId2" cstate="print">
            <a:extLst>
              <a:ext uri="{28A0092B-C50C-407E-A947-70E740481C1C}">
                <a14:useLocalDpi xmlns:a14="http://schemas.microsoft.com/office/drawing/2010/main" val="0"/>
              </a:ext>
            </a:extLst>
          </a:blip>
          <a:srcRect l="5546" t="5725" r="2851" b="3308"/>
          <a:stretch/>
        </p:blipFill>
        <p:spPr bwMode="auto">
          <a:xfrm>
            <a:off x="466115" y="447623"/>
            <a:ext cx="11259769" cy="59627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0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7F68B2-D401-49C3-BD3E-00DAE3651634}"/>
              </a:ext>
            </a:extLst>
          </p:cNvPr>
          <p:cNvPicPr/>
          <p:nvPr/>
        </p:nvPicPr>
        <p:blipFill rotWithShape="1">
          <a:blip r:embed="rId2" cstate="print">
            <a:extLst>
              <a:ext uri="{28A0092B-C50C-407E-A947-70E740481C1C}">
                <a14:useLocalDpi xmlns:a14="http://schemas.microsoft.com/office/drawing/2010/main" val="0"/>
              </a:ext>
            </a:extLst>
          </a:blip>
          <a:srcRect l="3101" t="4593"/>
          <a:stretch/>
        </p:blipFill>
        <p:spPr bwMode="auto">
          <a:xfrm>
            <a:off x="471865" y="340283"/>
            <a:ext cx="11248269" cy="61774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7087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F5BCD8-FEDA-46E6-BDFF-AC3B6B280724}"/>
              </a:ext>
            </a:extLst>
          </p:cNvPr>
          <p:cNvPicPr/>
          <p:nvPr/>
        </p:nvPicPr>
        <p:blipFill rotWithShape="1">
          <a:blip r:embed="rId2" cstate="print">
            <a:extLst>
              <a:ext uri="{28A0092B-C50C-407E-A947-70E740481C1C}">
                <a14:useLocalDpi xmlns:a14="http://schemas.microsoft.com/office/drawing/2010/main" val="0"/>
              </a:ext>
            </a:extLst>
          </a:blip>
          <a:srcRect l="2171" t="12633" r="2866" b="-378"/>
          <a:stretch/>
        </p:blipFill>
        <p:spPr bwMode="auto">
          <a:xfrm>
            <a:off x="500959" y="314745"/>
            <a:ext cx="11190082" cy="6228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6411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9BDD6-3140-42A7-8199-F7C0E7D6CA64}"/>
              </a:ext>
            </a:extLst>
          </p:cNvPr>
          <p:cNvPicPr/>
          <p:nvPr/>
        </p:nvPicPr>
        <p:blipFill rotWithShape="1">
          <a:blip r:embed="rId2" cstate="print">
            <a:extLst>
              <a:ext uri="{28A0092B-C50C-407E-A947-70E740481C1C}">
                <a14:useLocalDpi xmlns:a14="http://schemas.microsoft.com/office/drawing/2010/main" val="0"/>
              </a:ext>
            </a:extLst>
          </a:blip>
          <a:srcRect l="168" t="19157" r="990" b="13"/>
          <a:stretch/>
        </p:blipFill>
        <p:spPr bwMode="auto">
          <a:xfrm>
            <a:off x="318032" y="311150"/>
            <a:ext cx="11555936" cy="6235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779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42FDA-B3C7-4044-ACDA-9A4C9BA6835E}"/>
              </a:ext>
            </a:extLst>
          </p:cNvPr>
          <p:cNvPicPr/>
          <p:nvPr/>
        </p:nvPicPr>
        <p:blipFill rotWithShape="1">
          <a:blip r:embed="rId2" cstate="print">
            <a:extLst>
              <a:ext uri="{28A0092B-C50C-407E-A947-70E740481C1C}">
                <a14:useLocalDpi xmlns:a14="http://schemas.microsoft.com/office/drawing/2010/main" val="0"/>
              </a:ext>
            </a:extLst>
          </a:blip>
          <a:srcRect l="3746" t="12633" r="5483"/>
          <a:stretch/>
        </p:blipFill>
        <p:spPr bwMode="auto">
          <a:xfrm>
            <a:off x="353069" y="334734"/>
            <a:ext cx="11485862" cy="61885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27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838200" y="391630"/>
            <a:ext cx="10515600" cy="1325563"/>
          </a:xfrm>
        </p:spPr>
        <p:txBody>
          <a:bodyPr/>
          <a:lstStyle/>
          <a:p>
            <a:pPr eaLnBrk="1" hangingPunct="1"/>
            <a:r>
              <a:rPr lang="en-US" altLang="en-US" sz="5000" dirty="0"/>
              <a:t>Database Snapshot</a:t>
            </a:r>
            <a:endParaRPr lang="en-CA" altLang="en-US" sz="5000" dirty="0"/>
          </a:p>
        </p:txBody>
      </p:sp>
      <p:pic>
        <p:nvPicPr>
          <p:cNvPr id="6" name="Picture 5">
            <a:extLst>
              <a:ext uri="{FF2B5EF4-FFF2-40B4-BE49-F238E27FC236}">
                <a16:creationId xmlns:a16="http://schemas.microsoft.com/office/drawing/2014/main" id="{3AEF9FF1-202A-4568-9EE6-89393E1D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194" y="1943891"/>
            <a:ext cx="5407612" cy="4151419"/>
          </a:xfrm>
          <a:prstGeom prst="rect">
            <a:avLst/>
          </a:prstGeom>
        </p:spPr>
      </p:pic>
    </p:spTree>
    <p:extLst>
      <p:ext uri="{BB962C8B-B14F-4D97-AF65-F5344CB8AC3E}">
        <p14:creationId xmlns:p14="http://schemas.microsoft.com/office/powerpoint/2010/main" val="386894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1B3DB0-DC91-4178-9BA8-29172AD1754E}"/>
              </a:ext>
            </a:extLst>
          </p:cNvPr>
          <p:cNvPicPr/>
          <p:nvPr/>
        </p:nvPicPr>
        <p:blipFill rotWithShape="1">
          <a:blip r:embed="rId2" cstate="print">
            <a:extLst>
              <a:ext uri="{28A0092B-C50C-407E-A947-70E740481C1C}">
                <a14:useLocalDpi xmlns:a14="http://schemas.microsoft.com/office/drawing/2010/main" val="0"/>
              </a:ext>
            </a:extLst>
          </a:blip>
          <a:srcRect l="5346" t="11773"/>
          <a:stretch/>
        </p:blipFill>
        <p:spPr bwMode="auto">
          <a:xfrm>
            <a:off x="512496" y="388701"/>
            <a:ext cx="11167007" cy="60805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282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5F596-2CD5-4294-9254-6621422CB6C9}"/>
              </a:ext>
            </a:extLst>
          </p:cNvPr>
          <p:cNvPicPr/>
          <p:nvPr/>
        </p:nvPicPr>
        <p:blipFill rotWithShape="1">
          <a:blip r:embed="rId2" cstate="print">
            <a:extLst>
              <a:ext uri="{28A0092B-C50C-407E-A947-70E740481C1C}">
                <a14:useLocalDpi xmlns:a14="http://schemas.microsoft.com/office/drawing/2010/main" val="0"/>
              </a:ext>
            </a:extLst>
          </a:blip>
          <a:srcRect l="8945" t="15901" r="10003" b="9984"/>
          <a:stretch/>
        </p:blipFill>
        <p:spPr bwMode="auto">
          <a:xfrm>
            <a:off x="525826" y="384702"/>
            <a:ext cx="11140347" cy="6088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7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32AB2-40A9-47C7-9409-7927073FBC72}"/>
              </a:ext>
            </a:extLst>
          </p:cNvPr>
          <p:cNvPicPr/>
          <p:nvPr/>
        </p:nvPicPr>
        <p:blipFill rotWithShape="1">
          <a:blip r:embed="rId2" cstate="print">
            <a:extLst>
              <a:ext uri="{28A0092B-C50C-407E-A947-70E740481C1C}">
                <a14:useLocalDpi xmlns:a14="http://schemas.microsoft.com/office/drawing/2010/main" val="0"/>
              </a:ext>
            </a:extLst>
          </a:blip>
          <a:srcRect l="11270" t="18446" r="7678" b="5213"/>
          <a:stretch/>
        </p:blipFill>
        <p:spPr bwMode="auto">
          <a:xfrm>
            <a:off x="562897" y="427913"/>
            <a:ext cx="11066206" cy="6002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410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8F9C78-1577-4AA6-A944-A8B8F52B5672}"/>
              </a:ext>
            </a:extLst>
          </p:cNvPr>
          <p:cNvPicPr/>
          <p:nvPr/>
        </p:nvPicPr>
        <p:blipFill rotWithShape="1">
          <a:blip r:embed="rId2" cstate="print">
            <a:extLst>
              <a:ext uri="{28A0092B-C50C-407E-A947-70E740481C1C}">
                <a14:useLocalDpi xmlns:a14="http://schemas.microsoft.com/office/drawing/2010/main" val="0"/>
              </a:ext>
            </a:extLst>
          </a:blip>
          <a:srcRect l="7871" t="15902" r="4102" b="2671"/>
          <a:stretch/>
        </p:blipFill>
        <p:spPr bwMode="auto">
          <a:xfrm>
            <a:off x="459233" y="311227"/>
            <a:ext cx="11273533" cy="62355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218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3D48B-30A3-44D2-904C-2D7073AB5700}"/>
              </a:ext>
            </a:extLst>
          </p:cNvPr>
          <p:cNvPicPr/>
          <p:nvPr/>
        </p:nvPicPr>
        <p:blipFill rotWithShape="1">
          <a:blip r:embed="rId2" cstate="print">
            <a:extLst>
              <a:ext uri="{28A0092B-C50C-407E-A947-70E740481C1C}">
                <a14:useLocalDpi xmlns:a14="http://schemas.microsoft.com/office/drawing/2010/main" val="0"/>
              </a:ext>
            </a:extLst>
          </a:blip>
          <a:srcRect l="16796" t="10796" r="24676" b="26269"/>
          <a:stretch/>
        </p:blipFill>
        <p:spPr bwMode="auto">
          <a:xfrm>
            <a:off x="871816" y="498221"/>
            <a:ext cx="10448367" cy="58615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094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B534E-495B-40BC-BFFF-011E95D9E578}"/>
              </a:ext>
            </a:extLst>
          </p:cNvPr>
          <p:cNvPicPr/>
          <p:nvPr/>
        </p:nvPicPr>
        <p:blipFill rotWithShape="1">
          <a:blip r:embed="rId2" cstate="print">
            <a:extLst>
              <a:ext uri="{28A0092B-C50C-407E-A947-70E740481C1C}">
                <a14:useLocalDpi xmlns:a14="http://schemas.microsoft.com/office/drawing/2010/main" val="0"/>
              </a:ext>
            </a:extLst>
          </a:blip>
          <a:srcRect l="5009" t="6450" r="3595" b="13077"/>
          <a:stretch/>
        </p:blipFill>
        <p:spPr bwMode="auto">
          <a:xfrm>
            <a:off x="536583" y="493060"/>
            <a:ext cx="11118833" cy="5871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66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957CE-C2E9-4AB0-A886-4800B0DEA451}"/>
              </a:ext>
            </a:extLst>
          </p:cNvPr>
          <p:cNvPicPr/>
          <p:nvPr/>
        </p:nvPicPr>
        <p:blipFill rotWithShape="1">
          <a:blip r:embed="rId2" cstate="print">
            <a:extLst>
              <a:ext uri="{28A0092B-C50C-407E-A947-70E740481C1C}">
                <a14:useLocalDpi xmlns:a14="http://schemas.microsoft.com/office/drawing/2010/main" val="0"/>
              </a:ext>
            </a:extLst>
          </a:blip>
          <a:srcRect l="7382" t="9375" r="1390" b="5003"/>
          <a:stretch/>
        </p:blipFill>
        <p:spPr bwMode="auto">
          <a:xfrm>
            <a:off x="639033" y="436438"/>
            <a:ext cx="10913934" cy="59851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3374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3ED82-CEB8-4549-8602-5E3CB419B27D}"/>
              </a:ext>
            </a:extLst>
          </p:cNvPr>
          <p:cNvPicPr/>
          <p:nvPr/>
        </p:nvPicPr>
        <p:blipFill rotWithShape="1">
          <a:blip r:embed="rId2" cstate="print">
            <a:extLst>
              <a:ext uri="{28A0092B-C50C-407E-A947-70E740481C1C}">
                <a14:useLocalDpi xmlns:a14="http://schemas.microsoft.com/office/drawing/2010/main" val="0"/>
              </a:ext>
            </a:extLst>
          </a:blip>
          <a:srcRect l="2067" t="8039"/>
          <a:stretch/>
        </p:blipFill>
        <p:spPr bwMode="auto">
          <a:xfrm>
            <a:off x="491108" y="395167"/>
            <a:ext cx="11209784" cy="60676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406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ADBBE-C3E3-48DF-AC91-3E53768EB9BD}"/>
              </a:ext>
            </a:extLst>
          </p:cNvPr>
          <p:cNvPicPr/>
          <p:nvPr/>
        </p:nvPicPr>
        <p:blipFill rotWithShape="1">
          <a:blip r:embed="rId2" cstate="print">
            <a:extLst>
              <a:ext uri="{28A0092B-C50C-407E-A947-70E740481C1C}">
                <a14:useLocalDpi xmlns:a14="http://schemas.microsoft.com/office/drawing/2010/main" val="0"/>
              </a:ext>
            </a:extLst>
          </a:blip>
          <a:srcRect l="2245" t="6448" r="3921" b="3921"/>
          <a:stretch/>
        </p:blipFill>
        <p:spPr bwMode="auto">
          <a:xfrm>
            <a:off x="423313" y="391160"/>
            <a:ext cx="11345373" cy="6075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665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86D38-2F26-4050-96AA-A6D1764DBD9C}"/>
              </a:ext>
            </a:extLst>
          </p:cNvPr>
          <p:cNvPicPr/>
          <p:nvPr/>
        </p:nvPicPr>
        <p:blipFill rotWithShape="1">
          <a:blip r:embed="rId2">
            <a:extLst>
              <a:ext uri="{28A0092B-C50C-407E-A947-70E740481C1C}">
                <a14:useLocalDpi xmlns:a14="http://schemas.microsoft.com/office/drawing/2010/main" val="0"/>
              </a:ext>
            </a:extLst>
          </a:blip>
          <a:srcRect l="11667" t="6704" r="9714"/>
          <a:stretch/>
        </p:blipFill>
        <p:spPr bwMode="auto">
          <a:xfrm>
            <a:off x="594514" y="406241"/>
            <a:ext cx="11002971" cy="6045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480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838200" y="391630"/>
            <a:ext cx="10515600" cy="1325563"/>
          </a:xfrm>
        </p:spPr>
        <p:txBody>
          <a:bodyPr/>
          <a:lstStyle/>
          <a:p>
            <a:pPr eaLnBrk="1" hangingPunct="1"/>
            <a:r>
              <a:rPr lang="en-US" altLang="en-US" sz="5000" dirty="0"/>
              <a:t>Database Snapshot</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199" y="1460500"/>
            <a:ext cx="10995992" cy="5205343"/>
          </a:xfrm>
        </p:spPr>
        <p:txBody>
          <a:bodyPr rtlCol="0">
            <a:normAutofit/>
          </a:bodyPr>
          <a:lstStyle/>
          <a:p>
            <a:pPr eaLnBrk="1" hangingPunct="1">
              <a:defRPr/>
            </a:pPr>
            <a:r>
              <a:rPr lang="en-US" altLang="en-US" dirty="0"/>
              <a:t>Database and schema</a:t>
            </a:r>
          </a:p>
          <a:p>
            <a:pPr lvl="1" eaLnBrk="1" hangingPunct="1">
              <a:defRPr/>
            </a:pPr>
            <a:r>
              <a:rPr lang="en-US" altLang="en-US" dirty="0"/>
              <a:t>We chose to use MySQL as our database implementation.</a:t>
            </a:r>
          </a:p>
          <a:p>
            <a:pPr lvl="1" eaLnBrk="1" hangingPunct="1">
              <a:defRPr/>
            </a:pPr>
            <a:r>
              <a:rPr lang="en-US" altLang="en-US" dirty="0"/>
              <a:t>This implementation allows us to much more easily update and retrieve information relevant to our software. </a:t>
            </a:r>
          </a:p>
          <a:p>
            <a:pPr eaLnBrk="1" hangingPunct="1">
              <a:defRPr/>
            </a:pPr>
            <a:r>
              <a:rPr lang="en-US" altLang="en-US" dirty="0"/>
              <a:t>Experience in cleansing the data</a:t>
            </a:r>
          </a:p>
          <a:p>
            <a:pPr lvl="1" eaLnBrk="1" hangingPunct="1">
              <a:defRPr/>
            </a:pPr>
            <a:r>
              <a:rPr lang="en-US" altLang="en-US" dirty="0"/>
              <a:t>Cleansing began by separately identifying and entering information about the approvers and the tools.</a:t>
            </a:r>
          </a:p>
          <a:p>
            <a:pPr lvl="1" eaLnBrk="1" hangingPunct="1">
              <a:defRPr/>
            </a:pPr>
            <a:r>
              <a:rPr lang="en-US" altLang="en-US" dirty="0"/>
              <a:t>The user and tool ids were then used to easily develop the cleansed approver list.</a:t>
            </a:r>
          </a:p>
          <a:p>
            <a:pPr lvl="1" eaLnBrk="1" hangingPunct="1">
              <a:defRPr/>
            </a:pPr>
            <a:r>
              <a:rPr lang="en-US" altLang="en-US" dirty="0"/>
              <a:t>We were initially unsure how to handle the tool with approvers varying by region (</a:t>
            </a:r>
            <a:r>
              <a:rPr lang="en-US" altLang="en-US" dirty="0" err="1"/>
              <a:t>myeHealth</a:t>
            </a:r>
            <a:r>
              <a:rPr lang="en-US" altLang="en-US" dirty="0"/>
              <a:t>). We decided to include an “</a:t>
            </a:r>
            <a:r>
              <a:rPr lang="en-US" altLang="en-US" dirty="0" err="1"/>
              <a:t>approvalRegion</a:t>
            </a:r>
            <a:r>
              <a:rPr lang="en-US" altLang="en-US" dirty="0"/>
              <a:t>” column which defaults to nation-wide.</a:t>
            </a:r>
          </a:p>
          <a:p>
            <a:pPr lvl="1" eaLnBrk="1" hangingPunct="1">
              <a:defRPr/>
            </a:pPr>
            <a:r>
              <a:rPr lang="en-US" altLang="en-US" dirty="0"/>
              <a:t>Abbreviations were not adjusted from the given values as this could potentially confuse users familiar with the existing system.</a:t>
            </a:r>
          </a:p>
          <a:p>
            <a:pPr marL="0" indent="0" eaLnBrk="1" fontAlgn="auto" hangingPunct="1">
              <a:spcAft>
                <a:spcPts val="0"/>
              </a:spcAft>
              <a:buNone/>
              <a:defRPr/>
            </a:pPr>
            <a:endParaRPr lang="en-CA" dirty="0"/>
          </a:p>
          <a:p>
            <a:pPr marL="514350" indent="-514350" eaLnBrk="1" fontAlgn="auto" hangingPunct="1">
              <a:spcAft>
                <a:spcPts val="0"/>
              </a:spcAft>
              <a:buFont typeface="+mj-lt"/>
              <a:buAutoNum type="arabicPeriod"/>
              <a:defRPr/>
            </a:pPr>
            <a:endParaRPr lang="en-CA" dirty="0"/>
          </a:p>
          <a:p>
            <a:pPr marL="0" indent="0" eaLnBrk="1" fontAlgn="auto" hangingPunct="1">
              <a:spcAft>
                <a:spcPts val="0"/>
              </a:spcAft>
              <a:buNone/>
              <a:defRPr/>
            </a:pPr>
            <a:endParaRPr lang="en-CA" dirty="0"/>
          </a:p>
        </p:txBody>
      </p:sp>
    </p:spTree>
    <p:extLst>
      <p:ext uri="{BB962C8B-B14F-4D97-AF65-F5344CB8AC3E}">
        <p14:creationId xmlns:p14="http://schemas.microsoft.com/office/powerpoint/2010/main" val="244376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356A77-C220-433B-ABB2-00E4C3FE7A71}"/>
              </a:ext>
            </a:extLst>
          </p:cNvPr>
          <p:cNvPicPr/>
          <p:nvPr/>
        </p:nvPicPr>
        <p:blipFill rotWithShape="1">
          <a:blip r:embed="rId2" cstate="print">
            <a:extLst>
              <a:ext uri="{28A0092B-C50C-407E-A947-70E740481C1C}">
                <a14:useLocalDpi xmlns:a14="http://schemas.microsoft.com/office/drawing/2010/main" val="0"/>
              </a:ext>
            </a:extLst>
          </a:blip>
          <a:srcRect l="5366" t="4453" r="-381" b="37335"/>
          <a:stretch/>
        </p:blipFill>
        <p:spPr bwMode="auto">
          <a:xfrm>
            <a:off x="414578" y="900636"/>
            <a:ext cx="11362844" cy="50567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871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9AB6B-7C48-4057-8D65-6A39D4B1D584}"/>
              </a:ext>
            </a:extLst>
          </p:cNvPr>
          <p:cNvPicPr/>
          <p:nvPr/>
        </p:nvPicPr>
        <p:blipFill rotWithShape="1">
          <a:blip r:embed="rId2" cstate="print">
            <a:extLst>
              <a:ext uri="{28A0092B-C50C-407E-A947-70E740481C1C}">
                <a14:useLocalDpi xmlns:a14="http://schemas.microsoft.com/office/drawing/2010/main" val="0"/>
              </a:ext>
            </a:extLst>
          </a:blip>
          <a:srcRect l="16667" t="5513" r="15363" b="31313"/>
          <a:stretch/>
        </p:blipFill>
        <p:spPr bwMode="auto">
          <a:xfrm>
            <a:off x="540102" y="567827"/>
            <a:ext cx="11111796" cy="5722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5642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0863A-E790-4211-8F45-57B5CD40C265}"/>
              </a:ext>
            </a:extLst>
          </p:cNvPr>
          <p:cNvPicPr/>
          <p:nvPr/>
        </p:nvPicPr>
        <p:blipFill rotWithShape="1">
          <a:blip r:embed="rId2" cstate="print">
            <a:extLst>
              <a:ext uri="{28A0092B-C50C-407E-A947-70E740481C1C}">
                <a14:useLocalDpi xmlns:a14="http://schemas.microsoft.com/office/drawing/2010/main" val="0"/>
              </a:ext>
            </a:extLst>
          </a:blip>
          <a:srcRect l="14341" t="8039" r="21438" b="28788"/>
          <a:stretch/>
        </p:blipFill>
        <p:spPr bwMode="auto">
          <a:xfrm>
            <a:off x="594338" y="507879"/>
            <a:ext cx="11003324" cy="58422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527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ABEBE0-869C-42B0-A30C-95AA8D5426B8}"/>
              </a:ext>
            </a:extLst>
          </p:cNvPr>
          <p:cNvPicPr/>
          <p:nvPr/>
        </p:nvPicPr>
        <p:blipFill rotWithShape="1">
          <a:blip r:embed="rId2" cstate="print">
            <a:extLst>
              <a:ext uri="{28A0092B-C50C-407E-A947-70E740481C1C}">
                <a14:useLocalDpi xmlns:a14="http://schemas.microsoft.com/office/drawing/2010/main" val="0"/>
              </a:ext>
            </a:extLst>
          </a:blip>
          <a:srcRect l="2862" t="5089" r="6082" b="12217"/>
          <a:stretch/>
        </p:blipFill>
        <p:spPr bwMode="auto">
          <a:xfrm>
            <a:off x="525359" y="362374"/>
            <a:ext cx="11141281" cy="61332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089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92B25-B580-4DC0-B2CE-46474A58E70D}"/>
              </a:ext>
            </a:extLst>
          </p:cNvPr>
          <p:cNvPicPr/>
          <p:nvPr/>
        </p:nvPicPr>
        <p:blipFill rotWithShape="1">
          <a:blip r:embed="rId2" cstate="print">
            <a:extLst>
              <a:ext uri="{28A0092B-C50C-407E-A947-70E740481C1C}">
                <a14:useLocalDpi xmlns:a14="http://schemas.microsoft.com/office/drawing/2010/main" val="0"/>
              </a:ext>
            </a:extLst>
          </a:blip>
          <a:srcRect l="14988" t="12863" r="20151" b="26037"/>
          <a:stretch/>
        </p:blipFill>
        <p:spPr bwMode="auto">
          <a:xfrm>
            <a:off x="370938" y="494781"/>
            <a:ext cx="11450123" cy="5868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1321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B1EF64-438D-4572-9D64-379F30E059ED}"/>
              </a:ext>
            </a:extLst>
          </p:cNvPr>
          <p:cNvPicPr/>
          <p:nvPr/>
        </p:nvPicPr>
        <p:blipFill rotWithShape="1">
          <a:blip r:embed="rId2" cstate="print">
            <a:extLst>
              <a:ext uri="{28A0092B-C50C-407E-A947-70E740481C1C}">
                <a14:useLocalDpi xmlns:a14="http://schemas.microsoft.com/office/drawing/2010/main" val="0"/>
              </a:ext>
            </a:extLst>
          </a:blip>
          <a:srcRect l="7157" t="5726" r="6440" b="16676"/>
          <a:stretch/>
        </p:blipFill>
        <p:spPr bwMode="auto">
          <a:xfrm>
            <a:off x="508235" y="516289"/>
            <a:ext cx="11175530" cy="5825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9845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CB1D6-C966-4691-8213-E244A05F78F7}"/>
              </a:ext>
            </a:extLst>
          </p:cNvPr>
          <p:cNvPicPr/>
          <p:nvPr/>
        </p:nvPicPr>
        <p:blipFill rotWithShape="1">
          <a:blip r:embed="rId2" cstate="print">
            <a:extLst>
              <a:ext uri="{28A0092B-C50C-407E-A947-70E740481C1C}">
                <a14:useLocalDpi xmlns:a14="http://schemas.microsoft.com/office/drawing/2010/main" val="0"/>
              </a:ext>
            </a:extLst>
          </a:blip>
          <a:srcRect l="1548" t="16210" r="1252" b="3348"/>
          <a:stretch/>
        </p:blipFill>
        <p:spPr bwMode="auto">
          <a:xfrm>
            <a:off x="885983" y="621823"/>
            <a:ext cx="10420033" cy="56143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3036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B6DF5-56D8-42EF-9A47-C22C4F612162}"/>
              </a:ext>
            </a:extLst>
          </p:cNvPr>
          <p:cNvPicPr/>
          <p:nvPr/>
        </p:nvPicPr>
        <p:blipFill rotWithShape="1">
          <a:blip r:embed="rId2" cstate="print">
            <a:extLst>
              <a:ext uri="{28A0092B-C50C-407E-A947-70E740481C1C}">
                <a14:useLocalDpi xmlns:a14="http://schemas.microsoft.com/office/drawing/2010/main" val="0"/>
              </a:ext>
            </a:extLst>
          </a:blip>
          <a:srcRect l="4293" t="5407"/>
          <a:stretch/>
        </p:blipFill>
        <p:spPr bwMode="auto">
          <a:xfrm>
            <a:off x="863917" y="436090"/>
            <a:ext cx="10464165" cy="5985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886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00CC8-C50B-4F37-83EA-E6B8C0462FAE}"/>
              </a:ext>
            </a:extLst>
          </p:cNvPr>
          <p:cNvPicPr/>
          <p:nvPr/>
        </p:nvPicPr>
        <p:blipFill rotWithShape="1">
          <a:blip r:embed="rId2">
            <a:extLst>
              <a:ext uri="{28A0092B-C50C-407E-A947-70E740481C1C}">
                <a14:useLocalDpi xmlns:a14="http://schemas.microsoft.com/office/drawing/2010/main" val="0"/>
              </a:ext>
            </a:extLst>
          </a:blip>
          <a:srcRect l="8838" t="10781" r="12502" b="4188"/>
          <a:stretch/>
        </p:blipFill>
        <p:spPr bwMode="auto">
          <a:xfrm>
            <a:off x="733511" y="624213"/>
            <a:ext cx="10724978" cy="5609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0474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29100-A0F2-4AB5-BBBB-0CF59ADCBA1B}"/>
              </a:ext>
            </a:extLst>
          </p:cNvPr>
          <p:cNvPicPr/>
          <p:nvPr/>
        </p:nvPicPr>
        <p:blipFill rotWithShape="1">
          <a:blip r:embed="rId2" cstate="print">
            <a:extLst>
              <a:ext uri="{28A0092B-C50C-407E-A947-70E740481C1C}">
                <a14:useLocalDpi xmlns:a14="http://schemas.microsoft.com/office/drawing/2010/main" val="0"/>
              </a:ext>
            </a:extLst>
          </a:blip>
          <a:srcRect l="4473" t="7633" b="44979"/>
          <a:stretch/>
        </p:blipFill>
        <p:spPr bwMode="auto">
          <a:xfrm>
            <a:off x="666432" y="1343977"/>
            <a:ext cx="10859135" cy="4170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747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056FD-E0F2-449F-AADE-C5B39EFCE2EF}"/>
              </a:ext>
            </a:extLst>
          </p:cNvPr>
          <p:cNvPicPr>
            <a:picLocks noChangeAspect="1"/>
          </p:cNvPicPr>
          <p:nvPr/>
        </p:nvPicPr>
        <p:blipFill rotWithShape="1">
          <a:blip r:embed="rId2">
            <a:extLst>
              <a:ext uri="{28A0092B-C50C-407E-A947-70E740481C1C}">
                <a14:useLocalDpi xmlns:a14="http://schemas.microsoft.com/office/drawing/2010/main" val="0"/>
              </a:ext>
            </a:extLst>
          </a:blip>
          <a:srcRect l="2749" t="8006" r="15046" b="40157"/>
          <a:stretch/>
        </p:blipFill>
        <p:spPr>
          <a:xfrm>
            <a:off x="343999" y="1125235"/>
            <a:ext cx="11504002" cy="4607529"/>
          </a:xfrm>
          <a:prstGeom prst="rect">
            <a:avLst/>
          </a:prstGeom>
        </p:spPr>
      </p:pic>
    </p:spTree>
    <p:extLst>
      <p:ext uri="{BB962C8B-B14F-4D97-AF65-F5344CB8AC3E}">
        <p14:creationId xmlns:p14="http://schemas.microsoft.com/office/powerpoint/2010/main" val="721421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0F559-D3A0-4165-90D3-18EEDEAFC27F}"/>
              </a:ext>
            </a:extLst>
          </p:cNvPr>
          <p:cNvPicPr/>
          <p:nvPr/>
        </p:nvPicPr>
        <p:blipFill rotWithShape="1">
          <a:blip r:embed="rId2" cstate="print">
            <a:extLst>
              <a:ext uri="{28A0092B-C50C-407E-A947-70E740481C1C}">
                <a14:useLocalDpi xmlns:a14="http://schemas.microsoft.com/office/drawing/2010/main" val="0"/>
              </a:ext>
            </a:extLst>
          </a:blip>
          <a:srcRect l="12662" t="7596" r="8551" b="12994"/>
          <a:stretch/>
        </p:blipFill>
        <p:spPr bwMode="auto">
          <a:xfrm>
            <a:off x="875665" y="642302"/>
            <a:ext cx="10440670" cy="55733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199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0BC386-0EC5-444F-A2ED-208B898CC142}"/>
              </a:ext>
            </a:extLst>
          </p:cNvPr>
          <p:cNvPicPr/>
          <p:nvPr/>
        </p:nvPicPr>
        <p:blipFill rotWithShape="1">
          <a:blip r:embed="rId2" cstate="print">
            <a:extLst>
              <a:ext uri="{28A0092B-C50C-407E-A947-70E740481C1C}">
                <a14:useLocalDpi xmlns:a14="http://schemas.microsoft.com/office/drawing/2010/main" val="0"/>
              </a:ext>
            </a:extLst>
          </a:blip>
          <a:srcRect l="9041" t="7143" r="5059" b="7719"/>
          <a:stretch/>
        </p:blipFill>
        <p:spPr bwMode="auto">
          <a:xfrm>
            <a:off x="752792" y="549910"/>
            <a:ext cx="10686415" cy="5758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8178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261D0-96D1-417B-B8FE-4C5077FC4909}"/>
              </a:ext>
            </a:extLst>
          </p:cNvPr>
          <p:cNvPicPr/>
          <p:nvPr/>
        </p:nvPicPr>
        <p:blipFill rotWithShape="1">
          <a:blip r:embed="rId2" cstate="print">
            <a:extLst>
              <a:ext uri="{28A0092B-C50C-407E-A947-70E740481C1C}">
                <a14:useLocalDpi xmlns:a14="http://schemas.microsoft.com/office/drawing/2010/main" val="0"/>
              </a:ext>
            </a:extLst>
          </a:blip>
          <a:srcRect l="8010" t="8958" r="6499"/>
          <a:stretch/>
        </p:blipFill>
        <p:spPr bwMode="auto">
          <a:xfrm>
            <a:off x="804386" y="600868"/>
            <a:ext cx="10583228" cy="56562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042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66DF6-D847-4CE8-8B4D-D8E6028FD90C}"/>
              </a:ext>
            </a:extLst>
          </p:cNvPr>
          <p:cNvPicPr/>
          <p:nvPr/>
        </p:nvPicPr>
        <p:blipFill rotWithShape="1">
          <a:blip r:embed="rId2" cstate="print">
            <a:extLst>
              <a:ext uri="{28A0092B-C50C-407E-A947-70E740481C1C}">
                <a14:useLocalDpi xmlns:a14="http://schemas.microsoft.com/office/drawing/2010/main" val="0"/>
              </a:ext>
            </a:extLst>
          </a:blip>
          <a:srcRect l="3501" t="2489" r="3188" b="1945"/>
          <a:stretch/>
        </p:blipFill>
        <p:spPr bwMode="auto">
          <a:xfrm>
            <a:off x="780732" y="501650"/>
            <a:ext cx="10630535" cy="5854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9736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FB11A-B463-4028-BC4A-85350511D74C}"/>
              </a:ext>
            </a:extLst>
          </p:cNvPr>
          <p:cNvPicPr/>
          <p:nvPr/>
        </p:nvPicPr>
        <p:blipFill rotWithShape="1">
          <a:blip r:embed="rId2" cstate="print">
            <a:extLst>
              <a:ext uri="{28A0092B-C50C-407E-A947-70E740481C1C}">
                <a14:useLocalDpi xmlns:a14="http://schemas.microsoft.com/office/drawing/2010/main" val="0"/>
              </a:ext>
            </a:extLst>
          </a:blip>
          <a:srcRect l="7107" t="7704" r="7261" b="5695"/>
          <a:stretch/>
        </p:blipFill>
        <p:spPr bwMode="auto">
          <a:xfrm>
            <a:off x="663257" y="512762"/>
            <a:ext cx="10865485" cy="5832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855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D46EA-F7CB-4E31-89DB-4F29BFE962AD}"/>
              </a:ext>
            </a:extLst>
          </p:cNvPr>
          <p:cNvPicPr/>
          <p:nvPr/>
        </p:nvPicPr>
        <p:blipFill rotWithShape="1">
          <a:blip r:embed="rId2" cstate="print">
            <a:extLst>
              <a:ext uri="{28A0092B-C50C-407E-A947-70E740481C1C}">
                <a14:useLocalDpi xmlns:a14="http://schemas.microsoft.com/office/drawing/2010/main" val="0"/>
              </a:ext>
            </a:extLst>
          </a:blip>
          <a:srcRect l="2513" t="5658" r="3822" b="1998"/>
          <a:stretch/>
        </p:blipFill>
        <p:spPr bwMode="auto">
          <a:xfrm>
            <a:off x="736600" y="560387"/>
            <a:ext cx="10718800" cy="57372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568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DF17AE-64A6-457C-8B99-DF8406256850}"/>
              </a:ext>
            </a:extLst>
          </p:cNvPr>
          <p:cNvPicPr/>
          <p:nvPr/>
        </p:nvPicPr>
        <p:blipFill rotWithShape="1">
          <a:blip r:embed="rId2" cstate="print">
            <a:extLst>
              <a:ext uri="{28A0092B-C50C-407E-A947-70E740481C1C}">
                <a14:useLocalDpi xmlns:a14="http://schemas.microsoft.com/office/drawing/2010/main" val="0"/>
              </a:ext>
            </a:extLst>
          </a:blip>
          <a:srcRect l="3728" t="11814"/>
          <a:stretch/>
        </p:blipFill>
        <p:spPr bwMode="auto">
          <a:xfrm>
            <a:off x="897731" y="647065"/>
            <a:ext cx="10396538" cy="5563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388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25FC9-47B3-4191-94DD-E4157B401AF6}"/>
              </a:ext>
            </a:extLst>
          </p:cNvPr>
          <p:cNvPicPr/>
          <p:nvPr/>
        </p:nvPicPr>
        <p:blipFill rotWithShape="1">
          <a:blip r:embed="rId2" cstate="print">
            <a:extLst>
              <a:ext uri="{28A0092B-C50C-407E-A947-70E740481C1C}">
                <a14:useLocalDpi xmlns:a14="http://schemas.microsoft.com/office/drawing/2010/main" val="0"/>
              </a:ext>
            </a:extLst>
          </a:blip>
          <a:srcRect l="1034" t="10566" r="1225" b="15504"/>
          <a:stretch/>
        </p:blipFill>
        <p:spPr bwMode="auto">
          <a:xfrm>
            <a:off x="760571" y="546417"/>
            <a:ext cx="10670858" cy="57651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9047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p:txBody>
          <a:bodyPr/>
          <a:lstStyle/>
          <a:p>
            <a:pPr eaLnBrk="1" hangingPunct="1"/>
            <a:r>
              <a:rPr lang="en-US" altLang="en-US" sz="5000" dirty="0"/>
              <a:t>Changes</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200" y="1460500"/>
            <a:ext cx="10515600" cy="5205343"/>
          </a:xfrm>
        </p:spPr>
        <p:txBody>
          <a:bodyPr rtlCol="0">
            <a:normAutofit/>
          </a:bodyPr>
          <a:lstStyle/>
          <a:p>
            <a:pPr eaLnBrk="1" hangingPunct="1"/>
            <a:r>
              <a:rPr lang="en-US" altLang="en-US" dirty="0"/>
              <a:t>Have your plans changed since your group’s initial conception and project evolution?</a:t>
            </a:r>
          </a:p>
          <a:p>
            <a:pPr eaLnBrk="1" hangingPunct="1"/>
            <a:endParaRPr lang="en-US" altLang="en-US" dirty="0"/>
          </a:p>
          <a:p>
            <a:pPr lvl="1" eaLnBrk="1" hangingPunct="1"/>
            <a:r>
              <a:rPr lang="en-US" altLang="en-US" dirty="0"/>
              <a:t>We realized that the approvers and analysts will need to log into the software to perform their tasks. However, the requesting user does not need this capability for the Minimum Viable Product.</a:t>
            </a:r>
          </a:p>
          <a:p>
            <a:pPr lvl="1" eaLnBrk="1" hangingPunct="1"/>
            <a:endParaRPr lang="en-US" altLang="en-US" dirty="0"/>
          </a:p>
          <a:p>
            <a:pPr lvl="1" eaLnBrk="1" hangingPunct="1"/>
            <a:r>
              <a:rPr lang="en-US" altLang="en-US" dirty="0"/>
              <a:t>Although not necessary for the system to function, we decided to make the approver list publicly available due to the ease of doing so with our chosen MySQL database implementation.</a:t>
            </a:r>
          </a:p>
          <a:p>
            <a:pPr lvl="1" eaLnBrk="1" hangingPunct="1"/>
            <a:endParaRPr lang="en-US" altLang="en-US" dirty="0"/>
          </a:p>
        </p:txBody>
      </p:sp>
    </p:spTree>
    <p:extLst>
      <p:ext uri="{BB962C8B-B14F-4D97-AF65-F5344CB8AC3E}">
        <p14:creationId xmlns:p14="http://schemas.microsoft.com/office/powerpoint/2010/main" val="104458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718931" y="365125"/>
            <a:ext cx="10515600" cy="1325563"/>
          </a:xfrm>
        </p:spPr>
        <p:txBody>
          <a:bodyPr/>
          <a:lstStyle/>
          <a:p>
            <a:pPr eaLnBrk="1" hangingPunct="1"/>
            <a:r>
              <a:rPr lang="en-US" altLang="en-US" sz="5000" dirty="0"/>
              <a:t>Group Reflection</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718931" y="1460500"/>
            <a:ext cx="11353800" cy="5397500"/>
          </a:xfrm>
        </p:spPr>
        <p:txBody>
          <a:bodyPr rtlCol="0">
            <a:normAutofit fontScale="92500" lnSpcReduction="10000"/>
          </a:bodyPr>
          <a:lstStyle/>
          <a:p>
            <a:pPr eaLnBrk="1" fontAlgn="auto" hangingPunct="1">
              <a:spcAft>
                <a:spcPts val="0"/>
              </a:spcAft>
              <a:defRPr/>
            </a:pPr>
            <a:r>
              <a:rPr lang="en-US" dirty="0"/>
              <a:t>How did you feel about this milestone? What did you like about it? What did you dislike?</a:t>
            </a:r>
          </a:p>
          <a:p>
            <a:pPr lvl="1" eaLnBrk="1" fontAlgn="auto" hangingPunct="1">
              <a:spcAft>
                <a:spcPts val="0"/>
              </a:spcAft>
              <a:defRPr/>
            </a:pPr>
            <a:r>
              <a:rPr lang="en-US" dirty="0"/>
              <a:t>We liked how mapping out the interface provides us with a clear goal to aim towards during implementation. We disliked keeping track of all the components and editing over 40 pictures.</a:t>
            </a:r>
          </a:p>
          <a:p>
            <a:pPr eaLnBrk="1" fontAlgn="auto" hangingPunct="1">
              <a:spcAft>
                <a:spcPts val="0"/>
              </a:spcAft>
              <a:defRPr/>
            </a:pPr>
            <a:r>
              <a:rPr lang="en-US" dirty="0"/>
              <a:t>What did you learn about yourself as you collaborated and worked through this milestone?</a:t>
            </a:r>
          </a:p>
          <a:p>
            <a:pPr lvl="1" eaLnBrk="1" fontAlgn="auto" hangingPunct="1">
              <a:spcAft>
                <a:spcPts val="0"/>
              </a:spcAft>
              <a:defRPr/>
            </a:pPr>
            <a:r>
              <a:rPr lang="en-US" dirty="0"/>
              <a:t>We realized that visualization of the interface prior to actual implementation is extremely valuable for cementing our vision for the project. We also noted that group discussion early on in the design phase vastly improves the quality of </a:t>
            </a:r>
            <a:r>
              <a:rPr lang="en-US"/>
              <a:t>the overall design</a:t>
            </a:r>
            <a:r>
              <a:rPr lang="en-US" dirty="0"/>
              <a:t>.</a:t>
            </a:r>
          </a:p>
          <a:p>
            <a:pPr eaLnBrk="1" fontAlgn="auto" hangingPunct="1">
              <a:spcAft>
                <a:spcPts val="0"/>
              </a:spcAft>
              <a:defRPr/>
            </a:pPr>
            <a:r>
              <a:rPr lang="en-US" dirty="0"/>
              <a:t>How will you use what you have learned going forward?</a:t>
            </a:r>
          </a:p>
          <a:p>
            <a:pPr lvl="1" eaLnBrk="1" fontAlgn="auto" hangingPunct="1">
              <a:spcAft>
                <a:spcPts val="0"/>
              </a:spcAft>
              <a:defRPr/>
            </a:pPr>
            <a:r>
              <a:rPr lang="en-US" dirty="0"/>
              <a:t>In this project, we will use the lo-fidelity prototype to guide the actual implementation of our project. In our future careers, we can use this tool to map out an interface with minimal use of resources to obtain feedback from the client before further work is done.</a:t>
            </a:r>
          </a:p>
          <a:p>
            <a:pPr eaLnBrk="1" fontAlgn="auto" hangingPunct="1">
              <a:spcAft>
                <a:spcPts val="0"/>
              </a:spcAft>
              <a:defRPr/>
            </a:pPr>
            <a:r>
              <a:rPr lang="en-US" dirty="0"/>
              <a:t>What “stuff &amp; things” related to this milestone would you want help with?</a:t>
            </a:r>
          </a:p>
          <a:p>
            <a:pPr lvl="1" eaLnBrk="1" fontAlgn="auto" hangingPunct="1">
              <a:spcAft>
                <a:spcPts val="0"/>
              </a:spcAft>
              <a:defRPr/>
            </a:pPr>
            <a:r>
              <a:rPr lang="en-CA" dirty="0"/>
              <a:t>Initially, it was a bit difficult to determine what kind of database system to implement.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75B8C-B132-4F14-A5C1-DE380EBE50AD}"/>
              </a:ext>
            </a:extLst>
          </p:cNvPr>
          <p:cNvPicPr>
            <a:picLocks noChangeAspect="1"/>
          </p:cNvPicPr>
          <p:nvPr/>
        </p:nvPicPr>
        <p:blipFill rotWithShape="1">
          <a:blip r:embed="rId2">
            <a:extLst>
              <a:ext uri="{28A0092B-C50C-407E-A947-70E740481C1C}">
                <a14:useLocalDpi xmlns:a14="http://schemas.microsoft.com/office/drawing/2010/main" val="0"/>
              </a:ext>
            </a:extLst>
          </a:blip>
          <a:srcRect t="10273" b="24590"/>
          <a:stretch/>
        </p:blipFill>
        <p:spPr>
          <a:xfrm>
            <a:off x="276579" y="902098"/>
            <a:ext cx="11638842" cy="5053803"/>
          </a:xfrm>
          <a:prstGeom prst="rect">
            <a:avLst/>
          </a:prstGeom>
        </p:spPr>
      </p:pic>
    </p:spTree>
    <p:extLst>
      <p:ext uri="{BB962C8B-B14F-4D97-AF65-F5344CB8AC3E}">
        <p14:creationId xmlns:p14="http://schemas.microsoft.com/office/powerpoint/2010/main" val="190808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8EBD-A777-4685-BC21-1214608343EB}"/>
              </a:ext>
            </a:extLst>
          </p:cNvPr>
          <p:cNvSpPr>
            <a:spLocks noGrp="1"/>
          </p:cNvSpPr>
          <p:nvPr>
            <p:ph type="title"/>
          </p:nvPr>
        </p:nvSpPr>
        <p:spPr/>
        <p:txBody>
          <a:bodyPr/>
          <a:lstStyle/>
          <a:p>
            <a:r>
              <a:rPr lang="en-CA" sz="5000" dirty="0"/>
              <a:t>Questions?</a:t>
            </a:r>
          </a:p>
        </p:txBody>
      </p:sp>
    </p:spTree>
    <p:extLst>
      <p:ext uri="{BB962C8B-B14F-4D97-AF65-F5344CB8AC3E}">
        <p14:creationId xmlns:p14="http://schemas.microsoft.com/office/powerpoint/2010/main" val="253891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4DA39B-E9E2-485E-8F2F-6F8DF3306020}"/>
              </a:ext>
            </a:extLst>
          </p:cNvPr>
          <p:cNvPicPr>
            <a:picLocks noChangeAspect="1"/>
          </p:cNvPicPr>
          <p:nvPr/>
        </p:nvPicPr>
        <p:blipFill rotWithShape="1">
          <a:blip r:embed="rId2">
            <a:extLst>
              <a:ext uri="{28A0092B-C50C-407E-A947-70E740481C1C}">
                <a14:useLocalDpi xmlns:a14="http://schemas.microsoft.com/office/drawing/2010/main" val="0"/>
              </a:ext>
            </a:extLst>
          </a:blip>
          <a:srcRect t="5029" b="23550"/>
          <a:stretch/>
        </p:blipFill>
        <p:spPr>
          <a:xfrm>
            <a:off x="174885" y="1281382"/>
            <a:ext cx="11842230" cy="4295236"/>
          </a:xfrm>
          <a:prstGeom prst="rect">
            <a:avLst/>
          </a:prstGeom>
        </p:spPr>
      </p:pic>
    </p:spTree>
    <p:extLst>
      <p:ext uri="{BB962C8B-B14F-4D97-AF65-F5344CB8AC3E}">
        <p14:creationId xmlns:p14="http://schemas.microsoft.com/office/powerpoint/2010/main" val="21290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p:txBody>
          <a:bodyPr/>
          <a:lstStyle/>
          <a:p>
            <a:pPr eaLnBrk="1" hangingPunct="1"/>
            <a:r>
              <a:rPr lang="en-CA" altLang="en-US" sz="5000" dirty="0"/>
              <a:t>Lo-Fidelity Prototype Experience</a:t>
            </a:r>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200" y="1460500"/>
            <a:ext cx="10515600" cy="5205343"/>
          </a:xfrm>
        </p:spPr>
        <p:txBody>
          <a:bodyPr rtlCol="0">
            <a:normAutofit/>
          </a:bodyPr>
          <a:lstStyle/>
          <a:p>
            <a:pPr eaLnBrk="1" hangingPunct="1"/>
            <a:endParaRPr lang="en-US" altLang="en-US" dirty="0"/>
          </a:p>
          <a:p>
            <a:pPr eaLnBrk="1" hangingPunct="1"/>
            <a:r>
              <a:rPr lang="en-US" altLang="en-US" dirty="0"/>
              <a:t>We used pencil and paper to develop our lo-fidelity prototype.</a:t>
            </a:r>
          </a:p>
          <a:p>
            <a:pPr marL="0" indent="0" eaLnBrk="1" hangingPunct="1">
              <a:buNone/>
            </a:pPr>
            <a:endParaRPr lang="en-US" altLang="en-US" dirty="0"/>
          </a:p>
          <a:p>
            <a:pPr eaLnBrk="1" hangingPunct="1"/>
            <a:r>
              <a:rPr lang="en-US" altLang="en-US" dirty="0"/>
              <a:t>Pros:</a:t>
            </a:r>
          </a:p>
          <a:p>
            <a:pPr lvl="1" eaLnBrk="1" hangingPunct="1"/>
            <a:r>
              <a:rPr lang="en-US" altLang="en-US" dirty="0"/>
              <a:t>This method promotes easy reuse and modification of components.</a:t>
            </a:r>
          </a:p>
          <a:p>
            <a:pPr lvl="1" eaLnBrk="1" hangingPunct="1"/>
            <a:r>
              <a:rPr lang="en-US" altLang="en-US" dirty="0"/>
              <a:t>A model of the system can be created with minimal upfront costs.</a:t>
            </a:r>
          </a:p>
          <a:p>
            <a:pPr marL="457200" lvl="1" indent="0" eaLnBrk="1" hangingPunct="1">
              <a:buNone/>
            </a:pPr>
            <a:endParaRPr lang="en-US" altLang="en-US" dirty="0"/>
          </a:p>
          <a:p>
            <a:pPr eaLnBrk="1" hangingPunct="1"/>
            <a:r>
              <a:rPr lang="en-US" altLang="en-US" dirty="0"/>
              <a:t>Cons:</a:t>
            </a:r>
          </a:p>
          <a:p>
            <a:pPr lvl="1" eaLnBrk="1" hangingPunct="1"/>
            <a:r>
              <a:rPr lang="en-US" altLang="en-US" dirty="0"/>
              <a:t>The appearance of the model is not as appealing as other possible methods.</a:t>
            </a:r>
          </a:p>
          <a:p>
            <a:pPr lvl="1" eaLnBrk="1" hangingPunct="1"/>
            <a:r>
              <a:rPr lang="en-US" altLang="en-US" dirty="0"/>
              <a:t>Some interface design choices and message flows used in the model may be more difficult to actually implement.</a:t>
            </a:r>
          </a:p>
          <a:p>
            <a:pPr eaLnBrk="1" hangingPunct="1"/>
            <a:endParaRPr lang="en-US" altLang="en-US" dirty="0"/>
          </a:p>
        </p:txBody>
      </p:sp>
    </p:spTree>
    <p:extLst>
      <p:ext uri="{BB962C8B-B14F-4D97-AF65-F5344CB8AC3E}">
        <p14:creationId xmlns:p14="http://schemas.microsoft.com/office/powerpoint/2010/main" val="30293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8CEE1-8C46-4659-B73E-CB8173967049}"/>
              </a:ext>
            </a:extLst>
          </p:cNvPr>
          <p:cNvPicPr/>
          <p:nvPr/>
        </p:nvPicPr>
        <p:blipFill rotWithShape="1">
          <a:blip r:embed="rId2" cstate="print">
            <a:extLst>
              <a:ext uri="{28A0092B-C50C-407E-A947-70E740481C1C}">
                <a14:useLocalDpi xmlns:a14="http://schemas.microsoft.com/office/drawing/2010/main" val="0"/>
              </a:ext>
            </a:extLst>
          </a:blip>
          <a:srcRect l="17054" t="4136" r="14848" b="21894"/>
          <a:stretch/>
        </p:blipFill>
        <p:spPr bwMode="auto">
          <a:xfrm>
            <a:off x="736908" y="370586"/>
            <a:ext cx="10718183" cy="61168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163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33E3C-BAB5-44FC-BB6A-8FB5ABE3ABF3}"/>
              </a:ext>
            </a:extLst>
          </p:cNvPr>
          <p:cNvPicPr/>
          <p:nvPr/>
        </p:nvPicPr>
        <p:blipFill rotWithShape="1">
          <a:blip r:embed="rId2" cstate="print">
            <a:extLst>
              <a:ext uri="{28A0092B-C50C-407E-A947-70E740481C1C}">
                <a14:useLocalDpi xmlns:a14="http://schemas.microsoft.com/office/drawing/2010/main" val="0"/>
              </a:ext>
            </a:extLst>
          </a:blip>
          <a:srcRect l="20542" t="7121" r="21313" b="25574"/>
          <a:stretch/>
        </p:blipFill>
        <p:spPr bwMode="auto">
          <a:xfrm>
            <a:off x="1062297" y="329683"/>
            <a:ext cx="10067405" cy="61986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8728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496</TotalTime>
  <Words>507</Words>
  <Application>Microsoft Office PowerPoint</Application>
  <PresentationFormat>Widescreen</PresentationFormat>
  <Paragraphs>42</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ENSE 470: Milestone 4</vt:lpstr>
      <vt:lpstr>Database Snapshot</vt:lpstr>
      <vt:lpstr>Database Snapshot</vt:lpstr>
      <vt:lpstr>PowerPoint Presentation</vt:lpstr>
      <vt:lpstr>PowerPoint Presentation</vt:lpstr>
      <vt:lpstr>PowerPoint Presentation</vt:lpstr>
      <vt:lpstr>Lo-Fidelity Prototype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Changes</vt:lpstr>
      <vt:lpstr>Group Reflection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 Milestone 1</dc:title>
  <dc:creator>Tristan Heisler, Dimetri Kourles, Zuoxiu Xing</dc:creator>
  <cp:lastModifiedBy>Tristan Heisler</cp:lastModifiedBy>
  <cp:revision>42</cp:revision>
  <dcterms:created xsi:type="dcterms:W3CDTF">2018-01-12T17:42:16Z</dcterms:created>
  <dcterms:modified xsi:type="dcterms:W3CDTF">2018-02-20T19:25:31Z</dcterms:modified>
</cp:coreProperties>
</file>